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99" r:id="rId4"/>
  </p:sldMasterIdLst>
  <p:notesMasterIdLst>
    <p:notesMasterId r:id="rId21"/>
  </p:notesMasterIdLst>
  <p:handoutMasterIdLst>
    <p:handoutMasterId r:id="rId22"/>
  </p:handoutMasterIdLst>
  <p:sldIdLst>
    <p:sldId id="281" r:id="rId5"/>
    <p:sldId id="291" r:id="rId6"/>
    <p:sldId id="302" r:id="rId7"/>
    <p:sldId id="321" r:id="rId8"/>
    <p:sldId id="310" r:id="rId9"/>
    <p:sldId id="323" r:id="rId10"/>
    <p:sldId id="324" r:id="rId11"/>
    <p:sldId id="322" r:id="rId12"/>
    <p:sldId id="320" r:id="rId13"/>
    <p:sldId id="326" r:id="rId14"/>
    <p:sldId id="328" r:id="rId15"/>
    <p:sldId id="327" r:id="rId16"/>
    <p:sldId id="329" r:id="rId17"/>
    <p:sldId id="311" r:id="rId18"/>
    <p:sldId id="301" r:id="rId19"/>
    <p:sldId id="298" r:id="rId20"/>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Curzon" initials="RC" lastIdx="1" clrIdx="0"/>
  <p:cmAuthor id="2" name="Cristina Roman" initials="CR"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11B"/>
    <a:srgbClr val="DF411C"/>
    <a:srgbClr val="DC5D2A"/>
    <a:srgbClr val="7F8781"/>
    <a:srgbClr val="EEEEEE"/>
    <a:srgbClr val="000000"/>
    <a:srgbClr val="DE412F"/>
    <a:srgbClr val="4A4E52"/>
    <a:srgbClr val="E3E8EB"/>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0AF240-5B15-497B-A77C-35752A5D1B6F}" v="2" dt="2021-11-10T13:01:38.087"/>
  </p1510:revLst>
</p1510:revInfo>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868" autoAdjust="0"/>
  </p:normalViewPr>
  <p:slideViewPr>
    <p:cSldViewPr snapToGrid="0">
      <p:cViewPr varScale="1">
        <p:scale>
          <a:sx n="86" d="100"/>
          <a:sy n="86" d="100"/>
        </p:scale>
        <p:origin x="514" y="58"/>
      </p:cViewPr>
      <p:guideLst>
        <p:guide orient="horz" pos="88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na Maria  STAN" userId="S::cristina-maria.stan@s.unibuc.ro::35dde5a4-d2eb-48a7-8b3f-c54a310ddc67" providerId="AD" clId="Web-{380AF240-5B15-497B-A77C-35752A5D1B6F}"/>
    <pc:docChg chg="sldOrd">
      <pc:chgData name="Cristina Maria  STAN" userId="S::cristina-maria.stan@s.unibuc.ro::35dde5a4-d2eb-48a7-8b3f-c54a310ddc67" providerId="AD" clId="Web-{380AF240-5B15-497B-A77C-35752A5D1B6F}" dt="2021-11-10T13:01:38.087" v="1"/>
      <pc:docMkLst>
        <pc:docMk/>
      </pc:docMkLst>
      <pc:sldChg chg="ord">
        <pc:chgData name="Cristina Maria  STAN" userId="S::cristina-maria.stan@s.unibuc.ro::35dde5a4-d2eb-48a7-8b3f-c54a310ddc67" providerId="AD" clId="Web-{380AF240-5B15-497B-A77C-35752A5D1B6F}" dt="2021-11-10T13:01:38.087" v="1"/>
        <pc:sldMkLst>
          <pc:docMk/>
          <pc:sldMk cId="1393721924" sldId="31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F4985468-EA09-47E3-8036-5BF84197CAEF}" type="datetimeFigureOut">
              <a:rPr lang="en-GB" smtClean="0"/>
              <a:t>10/11/2021</a:t>
            </a:fld>
            <a:endParaRPr lang="en-GB" dirty="0"/>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D7B2011F-DB26-4689-9E20-378C13B1A818}" type="slidenum">
              <a:rPr lang="en-GB" smtClean="0"/>
              <a:t>‹#›</a:t>
            </a:fld>
            <a:endParaRPr lang="en-GB" dirty="0"/>
          </a:p>
        </p:txBody>
      </p:sp>
    </p:spTree>
    <p:extLst>
      <p:ext uri="{BB962C8B-B14F-4D97-AF65-F5344CB8AC3E}">
        <p14:creationId xmlns:p14="http://schemas.microsoft.com/office/powerpoint/2010/main" val="916570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303BD5E-F603-431C-B79D-697385AE35AF}" type="datetimeFigureOut">
              <a:rPr lang="en-GB" smtClean="0"/>
              <a:t>10/11/2021</a:t>
            </a:fld>
            <a:endParaRPr lang="en-GB" dirty="0"/>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dirty="0"/>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C59FDB4-792A-4C30-B3CA-9A37EF575B96}" type="slidenum">
              <a:rPr lang="en-GB" smtClean="0"/>
              <a:t>‹#›</a:t>
            </a:fld>
            <a:endParaRPr lang="en-GB" dirty="0"/>
          </a:p>
        </p:txBody>
      </p:sp>
    </p:spTree>
    <p:extLst>
      <p:ext uri="{BB962C8B-B14F-4D97-AF65-F5344CB8AC3E}">
        <p14:creationId xmlns:p14="http://schemas.microsoft.com/office/powerpoint/2010/main" val="10521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1394460" y="3404110"/>
            <a:ext cx="7254240" cy="1063387"/>
          </a:xfrm>
        </p:spPr>
        <p:txBody>
          <a:bodyPr wrap="square" lIns="0" anchor="b"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a:t>TITLE GOES HERE. It may stretch to two lines.</a:t>
            </a:r>
            <a:endParaRPr lang="en-GB" dirty="0"/>
          </a:p>
        </p:txBody>
      </p:sp>
      <p:sp>
        <p:nvSpPr>
          <p:cNvPr id="11" name="Content Placeholder 2"/>
          <p:cNvSpPr>
            <a:spLocks noGrp="1"/>
          </p:cNvSpPr>
          <p:nvPr>
            <p:ph idx="13" hasCustomPrompt="1"/>
          </p:nvPr>
        </p:nvSpPr>
        <p:spPr>
          <a:xfrm>
            <a:off x="1394460" y="4533900"/>
            <a:ext cx="7254240" cy="1042606"/>
          </a:xfrm>
        </p:spPr>
        <p:txBody>
          <a:bodyPr lIns="0"/>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2200" b="0" kern="1200" cap="all" baseline="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This is subtitle text it can It can also go to additional lines if necessary. If this goes to multiple lines it looks like this.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2" name="endava-new-logo.png"/>
          <p:cNvPicPr>
            <a:picLocks noChangeAspect="1"/>
          </p:cNvPicPr>
          <p:nvPr userDrawn="1"/>
        </p:nvPicPr>
        <p:blipFill>
          <a:blip r:embed="rId2"/>
          <a:stretch>
            <a:fillRect/>
          </a:stretch>
        </p:blipFill>
        <p:spPr>
          <a:xfrm>
            <a:off x="785605" y="1190270"/>
            <a:ext cx="2440870" cy="806337"/>
          </a:xfrm>
          <a:prstGeom prst="rect">
            <a:avLst/>
          </a:prstGeom>
          <a:ln w="12700">
            <a:miter lim="400000"/>
          </a:ln>
        </p:spPr>
      </p:pic>
    </p:spTree>
    <p:extLst>
      <p:ext uri="{BB962C8B-B14F-4D97-AF65-F5344CB8AC3E}">
        <p14:creationId xmlns:p14="http://schemas.microsoft.com/office/powerpoint/2010/main" val="2673532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yments success story 1">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312" t="8001" r="31509" b="308"/>
          <a:stretch/>
        </p:blipFill>
        <p:spPr>
          <a:xfrm>
            <a:off x="1307" y="8164"/>
            <a:ext cx="3829969" cy="6849836"/>
          </a:xfrm>
          <a:prstGeom prst="rect">
            <a:avLst/>
          </a:prstGeom>
        </p:spPr>
      </p:pic>
      <p:sp>
        <p:nvSpPr>
          <p:cNvPr id="9" name="Rectangle 8"/>
          <p:cNvSpPr/>
          <p:nvPr userDrawn="1"/>
        </p:nvSpPr>
        <p:spPr>
          <a:xfrm>
            <a:off x="-14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4" name="Footer Placeholder 3"/>
          <p:cNvSpPr>
            <a:spLocks noGrp="1"/>
          </p:cNvSpPr>
          <p:nvPr>
            <p:ph type="ftr" sz="quarter" idx="11"/>
          </p:nvPr>
        </p:nvSpPr>
        <p:spPr>
          <a:xfrm>
            <a:off x="4038600" y="6356362"/>
            <a:ext cx="4114800" cy="365125"/>
          </a:xfrm>
        </p:spPr>
        <p:txBody>
          <a:bodyPr/>
          <a:lstStyle/>
          <a:p>
            <a:endParaRPr lang="en-GB" dirty="0"/>
          </a:p>
        </p:txBody>
      </p:sp>
      <p:sp>
        <p:nvSpPr>
          <p:cNvPr id="15"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6" name="Picture 15"/>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462341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yments success story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6455" r="14816"/>
          <a:stretch/>
        </p:blipFill>
        <p:spPr>
          <a:xfrm>
            <a:off x="-1" y="0"/>
            <a:ext cx="3984107" cy="6858000"/>
          </a:xfrm>
          <a:prstGeom prst="rect">
            <a:avLst/>
          </a:prstGeom>
        </p:spPr>
      </p:pic>
      <p:sp>
        <p:nvSpPr>
          <p:cNvPr id="9" name="Rectangle 8"/>
          <p:cNvSpPr/>
          <p:nvPr userDrawn="1"/>
        </p:nvSpPr>
        <p:spPr>
          <a:xfrm>
            <a:off x="-272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730555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sset &amp; Wealth Management Success Stor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140" r="27729"/>
          <a:stretch/>
        </p:blipFill>
        <p:spPr>
          <a:xfrm>
            <a:off x="0" y="0"/>
            <a:ext cx="4231178"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49494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nking success stor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1334" r="7453"/>
          <a:stretch/>
        </p:blipFill>
        <p:spPr>
          <a:xfrm>
            <a:off x="-8313" y="0"/>
            <a:ext cx="4239492" cy="6858000"/>
          </a:xfrm>
          <a:prstGeom prst="rect">
            <a:avLst/>
          </a:prstGeom>
        </p:spPr>
      </p:pic>
      <p:sp>
        <p:nvSpPr>
          <p:cNvPr id="9" name="Rectangle 8"/>
          <p:cNvSpPr/>
          <p:nvPr userDrawn="1"/>
        </p:nvSpPr>
        <p:spPr>
          <a:xfrm>
            <a:off x="-32115"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81096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urance success story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08" r="22819"/>
          <a:stretch/>
        </p:blipFill>
        <p:spPr>
          <a:xfrm>
            <a:off x="-1" y="0"/>
            <a:ext cx="4039985" cy="6858000"/>
          </a:xfrm>
          <a:prstGeom prst="rect">
            <a:avLst/>
          </a:prstGeom>
        </p:spPr>
      </p:pic>
      <p:sp>
        <p:nvSpPr>
          <p:cNvPr id="9" name="Rectangle 8"/>
          <p:cNvSpPr/>
          <p:nvPr userDrawn="1"/>
        </p:nvSpPr>
        <p:spPr>
          <a:xfrm>
            <a:off x="-2" y="0"/>
            <a:ext cx="4368833"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648896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surance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6595" r="24213"/>
          <a:stretch/>
        </p:blipFill>
        <p:spPr>
          <a:xfrm>
            <a:off x="0" y="0"/>
            <a:ext cx="4031673"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188042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53" r="21239"/>
          <a:stretch/>
        </p:blipFill>
        <p:spPr>
          <a:xfrm>
            <a:off x="-1" y="0"/>
            <a:ext cx="4197927" cy="6858000"/>
          </a:xfrm>
          <a:prstGeom prst="rect">
            <a:avLst/>
          </a:prstGeom>
        </p:spPr>
      </p:pic>
      <p:sp>
        <p:nvSpPr>
          <p:cNvPr id="9" name="Rectangle 8"/>
          <p:cNvSpPr/>
          <p:nvPr userDrawn="1"/>
        </p:nvSpPr>
        <p:spPr>
          <a:xfrm>
            <a:off x="-1" y="0"/>
            <a:ext cx="444780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761508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MT Success story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294" r="26548"/>
          <a:stretch/>
        </p:blipFill>
        <p:spPr>
          <a:xfrm>
            <a:off x="-24938" y="0"/>
            <a:ext cx="4164676" cy="6858000"/>
          </a:xfrm>
          <a:prstGeom prst="rect">
            <a:avLst/>
          </a:prstGeom>
        </p:spPr>
      </p:pic>
      <p:sp>
        <p:nvSpPr>
          <p:cNvPr id="9" name="Rectangle 8"/>
          <p:cNvSpPr/>
          <p:nvPr userDrawn="1"/>
        </p:nvSpPr>
        <p:spPr>
          <a:xfrm>
            <a:off x="-2493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13465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MT Success story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57589"/>
          <a:stretch/>
        </p:blipFill>
        <p:spPr>
          <a:xfrm>
            <a:off x="-24939" y="0"/>
            <a:ext cx="4147903" cy="6858000"/>
          </a:xfrm>
          <a:prstGeom prst="rect">
            <a:avLst/>
          </a:prstGeom>
        </p:spPr>
      </p:pic>
      <p:sp>
        <p:nvSpPr>
          <p:cNvPr id="9" name="Rectangle 8"/>
          <p:cNvSpPr/>
          <p:nvPr userDrawn="1"/>
        </p:nvSpPr>
        <p:spPr>
          <a:xfrm>
            <a:off x="-40428"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8828831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MT Success story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42" t="31284" r="28561"/>
          <a:stretch/>
        </p:blipFill>
        <p:spPr>
          <a:xfrm>
            <a:off x="0" y="0"/>
            <a:ext cx="4139738" cy="6654985"/>
          </a:xfrm>
          <a:prstGeom prst="rect">
            <a:avLst/>
          </a:prstGeom>
        </p:spPr>
      </p:pic>
      <p:sp>
        <p:nvSpPr>
          <p:cNvPr id="9" name="Rectangle 8"/>
          <p:cNvSpPr/>
          <p:nvPr userDrawn="1"/>
        </p:nvSpPr>
        <p:spPr>
          <a:xfrm>
            <a:off x="0" y="0"/>
            <a:ext cx="466972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571082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TextBox 19"/>
          <p:cNvSpPr txBox="1"/>
          <p:nvPr/>
        </p:nvSpPr>
        <p:spPr>
          <a:xfrm>
            <a:off x="5337995" y="26655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806824" y="996707"/>
            <a:ext cx="4186165" cy="660738"/>
          </a:xfrm>
        </p:spPr>
        <p:txBody>
          <a:bodyPr wrap="square" lIns="0" anchor="t"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a:t>AGENDA</a:t>
            </a:r>
            <a:endParaRPr lang="en-GB" dirty="0"/>
          </a:p>
        </p:txBody>
      </p:sp>
      <p:sp>
        <p:nvSpPr>
          <p:cNvPr id="28"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9"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sp>
        <p:nvSpPr>
          <p:cNvPr id="15" name="Content Placeholder 2"/>
          <p:cNvSpPr>
            <a:spLocks noGrp="1"/>
          </p:cNvSpPr>
          <p:nvPr>
            <p:ph idx="14" hasCustomPrompt="1"/>
          </p:nvPr>
        </p:nvSpPr>
        <p:spPr>
          <a:xfrm>
            <a:off x="806824" y="2016874"/>
            <a:ext cx="9682333" cy="3934346"/>
          </a:xfrm>
        </p:spPr>
        <p:txBody>
          <a:bodyPr wrap="none" lIns="0">
            <a:noAutofit/>
          </a:bodyPr>
          <a:lstStyle>
            <a:lvl1pPr marL="457200" marR="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lang="en-US" sz="33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tabLst/>
              <a:defRPr/>
            </a:pPr>
            <a:r>
              <a:rPr lang="en-US" dirty="0"/>
              <a:t>First topics on the agenda</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2" name="Picture 11"/>
          <p:cNvPicPr>
            <a:picLocks noChangeAspect="1"/>
          </p:cNvPicPr>
          <p:nvPr userDrawn="1"/>
        </p:nvPicPr>
        <p:blipFill>
          <a:blip r:embed="rId2"/>
          <a:stretch>
            <a:fillRect/>
          </a:stretch>
        </p:blipFill>
        <p:spPr>
          <a:xfrm>
            <a:off x="11058524" y="6445284"/>
            <a:ext cx="812771" cy="268215"/>
          </a:xfrm>
          <a:prstGeom prst="rect">
            <a:avLst/>
          </a:prstGeom>
        </p:spPr>
      </p:pic>
      <p:sp>
        <p:nvSpPr>
          <p:cNvPr id="13" name="Text Placeholder 1"/>
          <p:cNvSpPr txBox="1">
            <a:spLocks/>
          </p:cNvSpPr>
          <p:nvPr userDrawn="1"/>
        </p:nvSpPr>
        <p:spPr>
          <a:xfrm flipH="1">
            <a:off x="806824" y="1708920"/>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Tree>
    <p:extLst>
      <p:ext uri="{BB962C8B-B14F-4D97-AF65-F5344CB8AC3E}">
        <p14:creationId xmlns:p14="http://schemas.microsoft.com/office/powerpoint/2010/main" val="1268138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al Estate_Success sto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a:t>
            </a:r>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60" r="25218"/>
          <a:stretch/>
        </p:blipFill>
        <p:spPr>
          <a:xfrm>
            <a:off x="-17755" y="0"/>
            <a:ext cx="4451210" cy="6858000"/>
          </a:xfrm>
          <a:prstGeom prst="rect">
            <a:avLst/>
          </a:prstGeom>
        </p:spPr>
      </p:pic>
      <p:sp>
        <p:nvSpPr>
          <p:cNvPr id="14" name="Rectangle 13"/>
          <p:cNvSpPr/>
          <p:nvPr userDrawn="1"/>
        </p:nvSpPr>
        <p:spPr>
          <a:xfrm>
            <a:off x="-27710" y="0"/>
            <a:ext cx="4461165"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3"/>
          <p:cNvSpPr>
            <a:spLocks noGrp="1"/>
          </p:cNvSpPr>
          <p:nvPr>
            <p:ph type="ftr" sz="quarter" idx="11"/>
          </p:nvPr>
        </p:nvSpPr>
        <p:spPr>
          <a:xfrm>
            <a:off x="4038600" y="6356362"/>
            <a:ext cx="4114800" cy="365125"/>
          </a:xfrm>
        </p:spPr>
        <p:txBody>
          <a:bodyPr/>
          <a:lstStyle/>
          <a:p>
            <a:endParaRPr lang="en-GB" dirty="0"/>
          </a:p>
        </p:txBody>
      </p:sp>
      <p:sp>
        <p:nvSpPr>
          <p:cNvPr id="16"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7" name="Picture 16"/>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176157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isc - success story ">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4" name="Picture 13"/>
          <p:cNvPicPr>
            <a:picLocks noChangeAspect="1"/>
          </p:cNvPicPr>
          <p:nvPr userDrawn="1"/>
        </p:nvPicPr>
        <p:blipFill>
          <a:blip r:embed="rId2"/>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672943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TextBox 19"/>
          <p:cNvSpPr txBox="1"/>
          <p:nvPr/>
        </p:nvSpPr>
        <p:spPr>
          <a:xfrm>
            <a:off x="4862147" y="322509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3206888" y="2379387"/>
            <a:ext cx="7421880" cy="594213"/>
          </a:xfrm>
        </p:spPr>
        <p:txBody>
          <a:bodyPr wrap="square" lIns="0" tIns="0" rIns="0" bIns="0" anchor="t" anchorCtr="0">
            <a:normAutofit/>
          </a:bodyPr>
          <a:lstStyle>
            <a:lvl1pPr marL="0" algn="r" defTabSz="914400" rtl="0" eaLnBrk="1" latinLnBrk="0" hangingPunct="1">
              <a:lnSpc>
                <a:spcPct val="70000"/>
              </a:lnSpc>
              <a:spcBef>
                <a:spcPct val="0"/>
              </a:spcBef>
              <a:buNone/>
              <a:defRPr lang="en-GB" sz="4800" b="1" kern="1200" cap="none" baseline="0" dirty="0">
                <a:solidFill>
                  <a:srgbClr val="000000"/>
                </a:solidFill>
                <a:latin typeface="Arial Narrow" charset="0"/>
                <a:ea typeface="Arial Narrow" charset="0"/>
                <a:cs typeface="Arial Narrow" charset="0"/>
              </a:defRPr>
            </a:lvl1pPr>
          </a:lstStyle>
          <a:p>
            <a:r>
              <a:rPr lang="en-US" dirty="0"/>
              <a:t>THANK YOU</a:t>
            </a:r>
            <a:endParaRPr lang="en-GB" dirty="0"/>
          </a:p>
        </p:txBody>
      </p:sp>
      <p:sp>
        <p:nvSpPr>
          <p:cNvPr id="4" name="Content Placeholder 2"/>
          <p:cNvSpPr>
            <a:spLocks noGrp="1"/>
          </p:cNvSpPr>
          <p:nvPr>
            <p:ph idx="20" hasCustomPrompt="1"/>
          </p:nvPr>
        </p:nvSpPr>
        <p:spPr>
          <a:xfrm>
            <a:off x="5590243" y="4671588"/>
            <a:ext cx="5038525" cy="216152"/>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mn-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+ 00 000 000 000</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5" name="Content Placeholder 2"/>
          <p:cNvSpPr>
            <a:spLocks noGrp="1"/>
          </p:cNvSpPr>
          <p:nvPr>
            <p:ph idx="21" hasCustomPrompt="1"/>
          </p:nvPr>
        </p:nvSpPr>
        <p:spPr>
          <a:xfrm>
            <a:off x="5590244" y="3532872"/>
            <a:ext cx="5038524" cy="448637"/>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Name surname</a:t>
            </a:r>
          </a:p>
        </p:txBody>
      </p:sp>
      <p:sp>
        <p:nvSpPr>
          <p:cNvPr id="6" name="Content Placeholder 2"/>
          <p:cNvSpPr>
            <a:spLocks noGrp="1"/>
          </p:cNvSpPr>
          <p:nvPr>
            <p:ph idx="22" hasCustomPrompt="1"/>
          </p:nvPr>
        </p:nvSpPr>
        <p:spPr>
          <a:xfrm>
            <a:off x="5590244" y="4888429"/>
            <a:ext cx="5020417" cy="290153"/>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name.surname@endava.com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7" name="Content Placeholder 2"/>
          <p:cNvSpPr>
            <a:spLocks noGrp="1"/>
          </p:cNvSpPr>
          <p:nvPr>
            <p:ph idx="23" hasCustomPrompt="1"/>
          </p:nvPr>
        </p:nvSpPr>
        <p:spPr>
          <a:xfrm>
            <a:off x="5590244" y="3981510"/>
            <a:ext cx="5038524" cy="210246"/>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Job title</a:t>
            </a:r>
          </a:p>
        </p:txBody>
      </p:sp>
    </p:spTree>
    <p:extLst>
      <p:ext uri="{BB962C8B-B14F-4D97-AF65-F5344CB8AC3E}">
        <p14:creationId xmlns:p14="http://schemas.microsoft.com/office/powerpoint/2010/main" val="416528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30" name="Content Placeholder 2"/>
          <p:cNvSpPr>
            <a:spLocks noGrp="1"/>
          </p:cNvSpPr>
          <p:nvPr>
            <p:ph idx="19" hasCustomPrompt="1"/>
          </p:nvPr>
        </p:nvSpPr>
        <p:spPr>
          <a:xfrm>
            <a:off x="1218690" y="18666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16" name="Content Placeholder 2"/>
          <p:cNvSpPr>
            <a:spLocks noGrp="1"/>
          </p:cNvSpPr>
          <p:nvPr>
            <p:ph idx="22"/>
          </p:nvPr>
        </p:nvSpPr>
        <p:spPr>
          <a:xfrm>
            <a:off x="1218690" y="3360613"/>
            <a:ext cx="9831977" cy="1201232"/>
          </a:xfrm>
        </p:spPr>
        <p:txBody>
          <a:bodyPr lIns="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a:buFontTx/>
              <a:buNone/>
              <a:defRPr sz="1600">
                <a:solidFill>
                  <a:schemeClr val="tx1"/>
                </a:solidFill>
              </a:defRPr>
            </a:lvl2pPr>
            <a:lvl3pPr marL="914400" indent="0" algn="ctr">
              <a:buClr>
                <a:srgbClr val="81ADB5"/>
              </a:buClr>
              <a:buFontTx/>
              <a:buNone/>
              <a:defRPr sz="1600">
                <a:solidFill>
                  <a:schemeClr val="tx1"/>
                </a:solidFill>
              </a:defRPr>
            </a:lvl3pPr>
            <a:lvl4pPr marL="1600200" indent="-228600" algn="ctr">
              <a:buFont typeface="Calibri" panose="020F0502020204030204" pitchFamily="34" charset="0"/>
              <a:buChar char="-"/>
              <a:defRPr sz="1400">
                <a:solidFill>
                  <a:schemeClr val="tx1"/>
                </a:solidFill>
              </a:defRPr>
            </a:lvl4pPr>
            <a:lvl5pPr algn="ct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23" hasCustomPrompt="1"/>
          </p:nvPr>
        </p:nvSpPr>
        <p:spPr>
          <a:xfrm>
            <a:off x="1218690" y="25955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Tree>
    <p:extLst>
      <p:ext uri="{BB962C8B-B14F-4D97-AF65-F5344CB8AC3E}">
        <p14:creationId xmlns:p14="http://schemas.microsoft.com/office/powerpoint/2010/main" val="792707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LIDE-RIGH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2246" y="3054273"/>
            <a:ext cx="6401554" cy="3021340"/>
          </a:xfrm>
        </p:spPr>
        <p:txBody>
          <a:bodyPr lIns="0">
            <a:sp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6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r">
              <a:buFontTx/>
              <a:buNone/>
              <a:defRPr sz="1600">
                <a:solidFill>
                  <a:schemeClr val="tx1"/>
                </a:solidFill>
              </a:defRPr>
            </a:lvl2pPr>
            <a:lvl3pPr marL="914400" indent="0" algn="r">
              <a:buClr>
                <a:srgbClr val="81ADB5"/>
              </a:buClr>
              <a:buFontTx/>
              <a:buNone/>
              <a:defRPr sz="1600">
                <a:solidFill>
                  <a:schemeClr val="tx1"/>
                </a:solidFill>
              </a:defRPr>
            </a:lvl3pPr>
            <a:lvl4pPr marL="1371600" indent="0" algn="r">
              <a:buFontTx/>
              <a:buNone/>
              <a:defRPr sz="1500">
                <a:solidFill>
                  <a:schemeClr val="tx1"/>
                </a:solidFill>
              </a:defRPr>
            </a:lvl4pPr>
            <a:lvl5pPr marL="1828800" indent="0" algn="r">
              <a:buFontTx/>
              <a:buNone/>
              <a:defRPr>
                <a:solidFill>
                  <a:schemeClr val="tx1"/>
                </a:solidFill>
              </a:defRPr>
            </a:lvl5pPr>
            <a:lvl6pPr algn="r">
              <a:defRPr sz="1200"/>
            </a:lvl6pPr>
            <a:lvl8pPr algn="r">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1" name="Content Placeholder 2"/>
          <p:cNvSpPr>
            <a:spLocks noGrp="1"/>
          </p:cNvSpPr>
          <p:nvPr>
            <p:ph idx="14"/>
          </p:nvPr>
        </p:nvSpPr>
        <p:spPr>
          <a:xfrm>
            <a:off x="806824"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Fifth level</a:t>
            </a:r>
            <a:endParaRPr lang="en-US" dirty="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4952246" y="2629541"/>
            <a:ext cx="6401554" cy="424732"/>
          </a:xfrm>
        </p:spPr>
        <p:txBody>
          <a:bodyPr lIns="0" anchor="b" anchorCtr="0">
            <a:spAutoFit/>
          </a:bodyPr>
          <a:lstStyle>
            <a:lvl1pPr marL="0" marR="0" indent="0" algn="r"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20"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1"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Tree>
    <p:extLst>
      <p:ext uri="{BB962C8B-B14F-4D97-AF65-F5344CB8AC3E}">
        <p14:creationId xmlns:p14="http://schemas.microsoft.com/office/powerpoint/2010/main" val="3015775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LIDE-LEFT">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8"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4"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SECTION TITLE</a:t>
            </a:r>
            <a:br>
              <a:rPr lang="en-US" dirty="0"/>
            </a:br>
            <a:r>
              <a:rPr lang="en-US" dirty="0"/>
              <a:t>and possibly second row</a:t>
            </a:r>
            <a:endParaRPr lang="en-GB" dirty="0"/>
          </a:p>
        </p:txBody>
      </p:sp>
      <p:sp>
        <p:nvSpPr>
          <p:cNvPr id="11" name="Content Placeholder 2"/>
          <p:cNvSpPr>
            <a:spLocks noGrp="1"/>
          </p:cNvSpPr>
          <p:nvPr>
            <p:ph idx="14"/>
          </p:nvPr>
        </p:nvSpPr>
        <p:spPr>
          <a:xfrm>
            <a:off x="7552410"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Fifth level</a:t>
            </a:r>
            <a:endParaRPr lang="en-US" dirty="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806824" y="2603655"/>
            <a:ext cx="6401554" cy="424732"/>
          </a:xfrm>
        </p:spPr>
        <p:txBody>
          <a:bodyPr lIns="0" anchor="b" anchorCtr="0">
            <a:sp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20" name="Content Placeholder 2"/>
          <p:cNvSpPr>
            <a:spLocks noGrp="1"/>
          </p:cNvSpPr>
          <p:nvPr>
            <p:ph idx="13" hasCustomPrompt="1"/>
          </p:nvPr>
        </p:nvSpPr>
        <p:spPr>
          <a:xfrm>
            <a:off x="806824" y="3028387"/>
            <a:ext cx="6401554" cy="1347548"/>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34559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LIDE-columns_two">
    <p:spTree>
      <p:nvGrpSpPr>
        <p:cNvPr id="1" name=""/>
        <p:cNvGrpSpPr/>
        <p:nvPr/>
      </p:nvGrpSpPr>
      <p:grpSpPr>
        <a:xfrm>
          <a:off x="0" y="0"/>
          <a:ext cx="0" cy="0"/>
          <a:chOff x="0" y="0"/>
          <a:chExt cx="0" cy="0"/>
        </a:xfrm>
      </p:grpSpPr>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23" name="Content Placeholder 2"/>
          <p:cNvSpPr>
            <a:spLocks noGrp="1"/>
          </p:cNvSpPr>
          <p:nvPr>
            <p:ph idx="13" hasCustomPrompt="1"/>
          </p:nvPr>
        </p:nvSpPr>
        <p:spPr>
          <a:xfrm>
            <a:off x="806824" y="2560355"/>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Content Placeholder 2"/>
          <p:cNvSpPr>
            <a:spLocks noGrp="1"/>
          </p:cNvSpPr>
          <p:nvPr>
            <p:ph idx="19" hasCustomPrompt="1"/>
          </p:nvPr>
        </p:nvSpPr>
        <p:spPr>
          <a:xfrm>
            <a:off x="806824" y="2182749"/>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14" name="Content Placeholder 2"/>
          <p:cNvSpPr>
            <a:spLocks noGrp="1"/>
          </p:cNvSpPr>
          <p:nvPr>
            <p:ph idx="20" hasCustomPrompt="1"/>
          </p:nvPr>
        </p:nvSpPr>
        <p:spPr>
          <a:xfrm>
            <a:off x="6346564" y="2568629"/>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Content Placeholder 2"/>
          <p:cNvSpPr>
            <a:spLocks noGrp="1"/>
          </p:cNvSpPr>
          <p:nvPr>
            <p:ph idx="21" hasCustomPrompt="1"/>
          </p:nvPr>
        </p:nvSpPr>
        <p:spPr>
          <a:xfrm>
            <a:off x="6346564" y="2191023"/>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Tree>
    <p:extLst>
      <p:ext uri="{BB962C8B-B14F-4D97-AF65-F5344CB8AC3E}">
        <p14:creationId xmlns:p14="http://schemas.microsoft.com/office/powerpoint/2010/main" val="2903983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columns_thre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30" name="Content Placeholder 2"/>
          <p:cNvSpPr>
            <a:spLocks noGrp="1"/>
          </p:cNvSpPr>
          <p:nvPr>
            <p:ph idx="19" hasCustomPrompt="1"/>
          </p:nvPr>
        </p:nvSpPr>
        <p:spPr>
          <a:xfrm>
            <a:off x="806824" y="2103444"/>
            <a:ext cx="3267235" cy="448637"/>
          </a:xfrm>
        </p:spPr>
        <p:txBody>
          <a:bodyPr lIns="0" bIns="0" anchor="b"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lang="en-US" sz="16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32" name="Content Placeholder 2"/>
          <p:cNvSpPr>
            <a:spLocks noGrp="1"/>
          </p:cNvSpPr>
          <p:nvPr>
            <p:ph idx="21" hasCustomPrompt="1"/>
          </p:nvPr>
        </p:nvSpPr>
        <p:spPr>
          <a:xfrm>
            <a:off x="4399541" y="2111718"/>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a:t>Insert text here</a:t>
            </a:r>
          </a:p>
        </p:txBody>
      </p:sp>
      <p:sp>
        <p:nvSpPr>
          <p:cNvPr id="34" name="Content Placeholder 2"/>
          <p:cNvSpPr>
            <a:spLocks noGrp="1"/>
          </p:cNvSpPr>
          <p:nvPr>
            <p:ph idx="23" hasCustomPrompt="1"/>
          </p:nvPr>
        </p:nvSpPr>
        <p:spPr>
          <a:xfrm>
            <a:off x="8086565" y="2119992"/>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a:t>Insert text here</a:t>
            </a:r>
          </a:p>
        </p:txBody>
      </p:sp>
      <p:sp>
        <p:nvSpPr>
          <p:cNvPr id="19" name="Content Placeholder 2"/>
          <p:cNvSpPr>
            <a:spLocks noGrp="1"/>
          </p:cNvSpPr>
          <p:nvPr>
            <p:ph idx="13" hasCustomPrompt="1"/>
          </p:nvPr>
        </p:nvSpPr>
        <p:spPr>
          <a:xfrm>
            <a:off x="806824" y="2560355"/>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24" name="Content Placeholder 2"/>
          <p:cNvSpPr>
            <a:spLocks noGrp="1"/>
          </p:cNvSpPr>
          <p:nvPr>
            <p:ph idx="24" hasCustomPrompt="1"/>
          </p:nvPr>
        </p:nvSpPr>
        <p:spPr>
          <a:xfrm>
            <a:off x="4399541" y="2575061"/>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26" name="Content Placeholder 2"/>
          <p:cNvSpPr>
            <a:spLocks noGrp="1"/>
          </p:cNvSpPr>
          <p:nvPr>
            <p:ph idx="25" hasCustomPrompt="1"/>
          </p:nvPr>
        </p:nvSpPr>
        <p:spPr>
          <a:xfrm>
            <a:off x="8093355" y="2586006"/>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4287115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tail success story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34" r="39414"/>
          <a:stretch/>
        </p:blipFill>
        <p:spPr>
          <a:xfrm>
            <a:off x="0" y="0"/>
            <a:ext cx="4461165" cy="6858000"/>
          </a:xfrm>
          <a:prstGeom prst="rect">
            <a:avLst/>
          </a:prstGeom>
        </p:spPr>
      </p:pic>
      <p:sp>
        <p:nvSpPr>
          <p:cNvPr id="9" name="Rectangle 8"/>
          <p:cNvSpPr/>
          <p:nvPr userDrawn="1"/>
        </p:nvSpPr>
        <p:spPr>
          <a:xfrm>
            <a:off x="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a:xfrm>
            <a:off x="225878" y="6352745"/>
            <a:ext cx="2743200" cy="365125"/>
          </a:xfrm>
        </p:spPr>
        <p:txBody>
          <a:bodyPr/>
          <a:lstStyle>
            <a:lvl1pPr algn="l">
              <a:defRPr/>
            </a:lvl1pPr>
          </a:lstStyle>
          <a:p>
            <a:fld id="{06454078-FBCE-4758-9F4C-1C7F78520755}" type="slidenum">
              <a:rPr lang="en-GB" smtClean="0"/>
              <a:pPr/>
              <a:t>‹#›</a:t>
            </a:fld>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3" name="Picture 12"/>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488472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tail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61" r="23943"/>
          <a:stretch/>
        </p:blipFill>
        <p:spPr>
          <a:xfrm>
            <a:off x="-41564" y="0"/>
            <a:ext cx="4513886" cy="6858000"/>
          </a:xfrm>
          <a:prstGeom prst="rect">
            <a:avLst/>
          </a:prstGeom>
        </p:spPr>
      </p:pic>
      <p:sp>
        <p:nvSpPr>
          <p:cNvPr id="9" name="Rectangle 8"/>
          <p:cNvSpPr/>
          <p:nvPr userDrawn="1"/>
        </p:nvSpPr>
        <p:spPr>
          <a:xfrm>
            <a:off x="-4874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390375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a:t>
            </a:r>
            <a:endParaRPr lang="en-GB" dirty="0"/>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54078-FBCE-4758-9F4C-1C7F78520755}" type="slidenum">
              <a:rPr lang="en-GB" smtClean="0"/>
              <a:t>‹#›</a:t>
            </a:fld>
            <a:endParaRPr lang="en-GB" dirty="0"/>
          </a:p>
        </p:txBody>
      </p:sp>
    </p:spTree>
    <p:extLst>
      <p:ext uri="{BB962C8B-B14F-4D97-AF65-F5344CB8AC3E}">
        <p14:creationId xmlns:p14="http://schemas.microsoft.com/office/powerpoint/2010/main" val="1608181564"/>
      </p:ext>
    </p:extLst>
  </p:cSld>
  <p:clrMap bg1="lt1" tx1="dk1" bg2="lt2" tx2="dk2" accent1="accent1" accent2="accent2" accent3="accent3" accent4="accent4" accent5="accent5" accent6="accent6" hlink="hlink" folHlink="folHlink"/>
  <p:sldLayoutIdLst>
    <p:sldLayoutId id="2147483685" r:id="rId1"/>
    <p:sldLayoutId id="2147483702" r:id="rId2"/>
    <p:sldLayoutId id="2147483718" r:id="rId3"/>
    <p:sldLayoutId id="2147483715" r:id="rId4"/>
    <p:sldLayoutId id="2147483716" r:id="rId5"/>
    <p:sldLayoutId id="2147483717" r:id="rId6"/>
    <p:sldLayoutId id="2147483683" r:id="rId7"/>
    <p:sldLayoutId id="2147483719"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686" r:id="rId22"/>
  </p:sldLayoutIdLst>
  <p:hf hdr="0" ft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www.youtube.com/playlist?list=PLEocw3gLFc8Vli5p6rWHnNcYxFRbaIfIJ"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459" y="3404110"/>
            <a:ext cx="8584041" cy="1063387"/>
          </a:xfrm>
        </p:spPr>
        <p:txBody>
          <a:bodyPr>
            <a:normAutofit/>
          </a:bodyPr>
          <a:lstStyle/>
          <a:p>
            <a:r>
              <a:rPr lang="en-GB" dirty="0">
                <a:solidFill>
                  <a:schemeClr val="tx1"/>
                </a:solidFill>
              </a:rPr>
              <a:t>Web technologies using </a:t>
            </a:r>
            <a:r>
              <a:rPr lang="en-GB" dirty="0">
                <a:solidFill>
                  <a:srgbClr val="DE411B"/>
                </a:solidFill>
              </a:rPr>
              <a:t>java</a:t>
            </a:r>
          </a:p>
        </p:txBody>
      </p:sp>
      <p:sp>
        <p:nvSpPr>
          <p:cNvPr id="3" name="Content Placeholder 2"/>
          <p:cNvSpPr>
            <a:spLocks noGrp="1"/>
          </p:cNvSpPr>
          <p:nvPr>
            <p:ph idx="13"/>
          </p:nvPr>
        </p:nvSpPr>
        <p:spPr/>
        <p:txBody>
          <a:bodyPr/>
          <a:lstStyle/>
          <a:p>
            <a:pPr marL="0" indent="0">
              <a:buNone/>
            </a:pPr>
            <a:r>
              <a:rPr lang="en-GB" dirty="0"/>
              <a:t>Course 3 – spring core</a:t>
            </a:r>
          </a:p>
        </p:txBody>
      </p:sp>
      <p:pic>
        <p:nvPicPr>
          <p:cNvPr id="5" name="Picture 4" descr="A picture containing text&#10;&#10;Description automatically generated">
            <a:extLst>
              <a:ext uri="{FF2B5EF4-FFF2-40B4-BE49-F238E27FC236}">
                <a16:creationId xmlns:a16="http://schemas.microsoft.com/office/drawing/2014/main" id="{C2982A2F-246A-4390-B082-72F010224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181" y="1076308"/>
            <a:ext cx="4014319" cy="1069819"/>
          </a:xfrm>
          <a:prstGeom prst="rect">
            <a:avLst/>
          </a:prstGeom>
        </p:spPr>
      </p:pic>
    </p:spTree>
    <p:extLst>
      <p:ext uri="{BB962C8B-B14F-4D97-AF65-F5344CB8AC3E}">
        <p14:creationId xmlns:p14="http://schemas.microsoft.com/office/powerpoint/2010/main" val="1415921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aspects</a:t>
            </a:r>
            <a:endParaRPr lang="en-US" dirty="0"/>
          </a:p>
        </p:txBody>
      </p:sp>
      <p:sp>
        <p:nvSpPr>
          <p:cNvPr id="6" name="Content Placeholder 5"/>
          <p:cNvSpPr>
            <a:spLocks noGrp="1"/>
          </p:cNvSpPr>
          <p:nvPr>
            <p:ph idx="13"/>
          </p:nvPr>
        </p:nvSpPr>
        <p:spPr>
          <a:xfrm>
            <a:off x="797947" y="1390812"/>
            <a:ext cx="5647241" cy="4501232"/>
          </a:xfrm>
        </p:spPr>
        <p:txBody>
          <a:bodyPr/>
          <a:lstStyle/>
          <a:p>
            <a:endParaRPr lang="en-US" dirty="0"/>
          </a:p>
          <a:p>
            <a:pPr marL="285750" indent="-285750">
              <a:buFont typeface="Arial" panose="020B0604020202020204" pitchFamily="34" charset="0"/>
              <a:buChar char="•"/>
            </a:pPr>
            <a:r>
              <a:rPr lang="en-US" dirty="0"/>
              <a:t>Aspect: logic the framework executes when you call specific methods. </a:t>
            </a:r>
          </a:p>
          <a:p>
            <a:pPr marL="285750" indent="-285750">
              <a:buFont typeface="Arial" panose="020B0604020202020204" pitchFamily="34" charset="0"/>
              <a:buChar char="•"/>
            </a:pPr>
            <a:r>
              <a:rPr lang="en-US" dirty="0"/>
              <a:t>Key concepts:</a:t>
            </a:r>
          </a:p>
          <a:p>
            <a:pPr marL="571500" lvl="1">
              <a:buFont typeface="Arial" panose="020B0604020202020204" pitchFamily="34" charset="0"/>
              <a:buChar char="•"/>
            </a:pPr>
            <a:r>
              <a:rPr lang="en-US" dirty="0"/>
              <a:t>the object containing the methods you want to enrich with functionality -&gt; </a:t>
            </a:r>
            <a:r>
              <a:rPr lang="en-US" b="1" dirty="0">
                <a:solidFill>
                  <a:srgbClr val="FF0000"/>
                </a:solidFill>
              </a:rPr>
              <a:t>target object</a:t>
            </a:r>
            <a:r>
              <a:rPr lang="en-US" dirty="0"/>
              <a:t>	</a:t>
            </a:r>
          </a:p>
          <a:p>
            <a:pPr marL="571500" lvl="1">
              <a:buFont typeface="Arial" panose="020B0604020202020204" pitchFamily="34" charset="0"/>
              <a:buChar char="•"/>
            </a:pPr>
            <a:r>
              <a:rPr lang="en-US" dirty="0"/>
              <a:t>the logic you want Spring to execute when you call specific methods -&gt; </a:t>
            </a:r>
            <a:r>
              <a:rPr lang="en-US" b="1" dirty="0">
                <a:solidFill>
                  <a:srgbClr val="FF0000"/>
                </a:solidFill>
              </a:rPr>
              <a:t>aspect</a:t>
            </a:r>
            <a:endParaRPr lang="en-US" dirty="0"/>
          </a:p>
          <a:p>
            <a:pPr marL="571500" lvl="1">
              <a:buFont typeface="Arial" panose="020B0604020202020204" pitchFamily="34" charset="0"/>
              <a:buChar char="•"/>
            </a:pPr>
            <a:r>
              <a:rPr lang="en-US" dirty="0"/>
              <a:t>when should Spring execute this logic (before the method call, after the method call </a:t>
            </a:r>
            <a:r>
              <a:rPr lang="en-US" dirty="0" err="1"/>
              <a:t>etc</a:t>
            </a:r>
            <a:r>
              <a:rPr lang="en-US" dirty="0"/>
              <a:t>) -&gt; </a:t>
            </a:r>
            <a:r>
              <a:rPr lang="en-US" b="1" dirty="0">
                <a:solidFill>
                  <a:srgbClr val="FF0000"/>
                </a:solidFill>
              </a:rPr>
              <a:t>advice</a:t>
            </a:r>
            <a:endParaRPr lang="en-US" dirty="0"/>
          </a:p>
          <a:p>
            <a:pPr marL="571500" lvl="1">
              <a:buFont typeface="Arial" panose="020B0604020202020204" pitchFamily="34" charset="0"/>
              <a:buChar char="•"/>
            </a:pPr>
            <a:r>
              <a:rPr lang="en-US" dirty="0"/>
              <a:t>the methods that Spring needs to intercept -&gt; </a:t>
            </a:r>
            <a:r>
              <a:rPr lang="en-US" b="1" dirty="0">
                <a:solidFill>
                  <a:srgbClr val="FF0000"/>
                </a:solidFill>
              </a:rPr>
              <a:t>pointcut</a:t>
            </a:r>
          </a:p>
          <a:p>
            <a:pPr marL="571500" lvl="1">
              <a:buFont typeface="Arial" panose="020B0604020202020204" pitchFamily="34" charset="0"/>
              <a:buChar char="•"/>
            </a:pPr>
            <a:r>
              <a:rPr lang="en-US" dirty="0"/>
              <a:t>Spring provides a proxy to the target object, which manages the calls to the real method and applies the aspect logic -&gt; </a:t>
            </a:r>
            <a:r>
              <a:rPr lang="en-US" b="1" dirty="0">
                <a:solidFill>
                  <a:srgbClr val="FF0000"/>
                </a:solidFill>
              </a:rPr>
              <a:t>weaving</a:t>
            </a:r>
            <a:endParaRPr lang="en-US" dirty="0"/>
          </a:p>
          <a:p>
            <a:endParaRPr lang="en-US" dirty="0"/>
          </a:p>
          <a:p>
            <a:endParaRPr lang="en-US" dirty="0"/>
          </a:p>
          <a:p>
            <a:endParaRPr lang="en-US" dirty="0"/>
          </a:p>
        </p:txBody>
      </p:sp>
      <p:pic>
        <p:nvPicPr>
          <p:cNvPr id="4" name="Picture 3" descr="A picture containing drawing&#10;&#10;Description automatically generated">
            <a:extLst>
              <a:ext uri="{FF2B5EF4-FFF2-40B4-BE49-F238E27FC236}">
                <a16:creationId xmlns:a16="http://schemas.microsoft.com/office/drawing/2014/main" id="{B40F039F-9AEB-4190-856D-C76B8C23D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5188" y="2098504"/>
            <a:ext cx="4752975" cy="2447925"/>
          </a:xfrm>
          <a:prstGeom prst="rect">
            <a:avLst/>
          </a:prstGeom>
        </p:spPr>
      </p:pic>
    </p:spTree>
    <p:extLst>
      <p:ext uri="{BB962C8B-B14F-4D97-AF65-F5344CB8AC3E}">
        <p14:creationId xmlns:p14="http://schemas.microsoft.com/office/powerpoint/2010/main" val="1467271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aspects</a:t>
            </a:r>
            <a:endParaRPr lang="en-US" dirty="0"/>
          </a:p>
        </p:txBody>
      </p:sp>
      <p:sp>
        <p:nvSpPr>
          <p:cNvPr id="6" name="Content Placeholder 5"/>
          <p:cNvSpPr>
            <a:spLocks noGrp="1"/>
          </p:cNvSpPr>
          <p:nvPr>
            <p:ph idx="13"/>
          </p:nvPr>
        </p:nvSpPr>
        <p:spPr>
          <a:xfrm>
            <a:off x="797947" y="1390812"/>
            <a:ext cx="5647241" cy="1682512"/>
          </a:xfrm>
        </p:spPr>
        <p:txBody>
          <a:bodyPr/>
          <a:lstStyle/>
          <a:p>
            <a:endParaRPr lang="en-US" dirty="0"/>
          </a:p>
          <a:p>
            <a:pPr marL="285750" indent="-285750">
              <a:buFont typeface="Arial" panose="020B0604020202020204" pitchFamily="34" charset="0"/>
              <a:buChar char="•"/>
            </a:pPr>
            <a:endParaRPr lang="en-US" b="1" dirty="0">
              <a:solidFill>
                <a:srgbClr val="FF0000"/>
              </a:solidFill>
            </a:endParaRPr>
          </a:p>
          <a:p>
            <a:pPr marL="285750" indent="-285750">
              <a:buFont typeface="Arial" panose="020B0604020202020204" pitchFamily="34" charset="0"/>
              <a:buChar char="•"/>
            </a:pPr>
            <a:endParaRPr lang="en-US" dirty="0"/>
          </a:p>
          <a:p>
            <a:endParaRPr lang="en-US" dirty="0"/>
          </a:p>
          <a:p>
            <a:endParaRPr lang="en-US" dirty="0"/>
          </a:p>
        </p:txBody>
      </p:sp>
      <p:sp>
        <p:nvSpPr>
          <p:cNvPr id="4" name="Content Placeholder 5">
            <a:extLst>
              <a:ext uri="{FF2B5EF4-FFF2-40B4-BE49-F238E27FC236}">
                <a16:creationId xmlns:a16="http://schemas.microsoft.com/office/drawing/2014/main" id="{B02C8623-4893-4B01-9E9D-4DEEDCAFEDE7}"/>
              </a:ext>
            </a:extLst>
          </p:cNvPr>
          <p:cNvSpPr txBox="1">
            <a:spLocks/>
          </p:cNvSpPr>
          <p:nvPr/>
        </p:nvSpPr>
        <p:spPr>
          <a:xfrm>
            <a:off x="797947" y="1390812"/>
            <a:ext cx="9109533" cy="3252172"/>
          </a:xfrm>
          <a:prstGeom prst="rect">
            <a:avLst/>
          </a:prstGeom>
        </p:spPr>
        <p:txBody>
          <a:bodyPr vert="horz" wrap="square" lIns="0" tIns="45720" rIns="91440" bIns="45720" rtlCol="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defTabSz="914400" rtl="0" eaLnBrk="1" latinLnBrk="0" hangingPunct="1">
              <a:lnSpc>
                <a:spcPct val="90000"/>
              </a:lnSpc>
              <a:spcBef>
                <a:spcPts val="500"/>
              </a:spcBef>
              <a:buClr>
                <a:srgbClr val="DE411B"/>
              </a:buClr>
              <a:buFont typeface="Wingdings" panose="05000000000000000000" pitchFamily="2" charset="2"/>
              <a:buChar char="§"/>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81ADB5"/>
              </a:buClr>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285750" indent="-285750">
              <a:buFont typeface="Arial" panose="020B0604020202020204" pitchFamily="34" charset="0"/>
              <a:buChar char="•"/>
            </a:pPr>
            <a:r>
              <a:rPr lang="en-US" dirty="0"/>
              <a:t>To implement an aspect:</a:t>
            </a:r>
          </a:p>
          <a:p>
            <a:pPr marL="628650" lvl="1" indent="-342900">
              <a:buFont typeface="+mj-lt"/>
              <a:buAutoNum type="arabicPeriod"/>
            </a:pPr>
            <a:r>
              <a:rPr lang="en-US" dirty="0"/>
              <a:t>Enable the aspect mechanism: @EnableAspectJAutoProxy on the configuration class</a:t>
            </a:r>
          </a:p>
          <a:p>
            <a:pPr marL="628650" lvl="1" indent="-342900">
              <a:buFont typeface="+mj-lt"/>
              <a:buAutoNum type="arabicPeriod"/>
            </a:pPr>
            <a:r>
              <a:rPr lang="en-US" dirty="0"/>
              <a:t>@Aspect on a new class, defined as a bean in the Spring context.</a:t>
            </a:r>
          </a:p>
          <a:p>
            <a:pPr marL="628650" lvl="1" indent="-342900">
              <a:buFont typeface="+mj-lt"/>
              <a:buAutoNum type="arabicPeriod"/>
            </a:pPr>
            <a:r>
              <a:rPr lang="en-US" dirty="0"/>
              <a:t>Define a method that will implement the aspect logic and tell Spring when and which methods to intercept using an advice annotation.</a:t>
            </a:r>
          </a:p>
          <a:p>
            <a:pPr marL="628650" lvl="1" indent="-342900">
              <a:buFont typeface="+mj-lt"/>
              <a:buAutoNum type="arabicPeriod"/>
            </a:pPr>
            <a:r>
              <a:rPr lang="en-US" dirty="0"/>
              <a:t>Implement the aspect logic.</a:t>
            </a:r>
          </a:p>
          <a:p>
            <a:pPr marL="285750" indent="-285750">
              <a:buFont typeface="Arial" panose="020B0604020202020204" pitchFamily="34" charset="0"/>
              <a:buChar char="•"/>
            </a:pPr>
            <a:endParaRPr lang="en-US" b="1" dirty="0">
              <a:solidFill>
                <a:srgbClr val="FF0000"/>
              </a:solidFill>
            </a:endParaRPr>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2658893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aspects</a:t>
            </a:r>
            <a:endParaRPr lang="en-US" dirty="0"/>
          </a:p>
        </p:txBody>
      </p:sp>
      <p:pic>
        <p:nvPicPr>
          <p:cNvPr id="7" name="Picture 6" descr="A picture containing shape&#10;&#10;Description automatically generated">
            <a:extLst>
              <a:ext uri="{FF2B5EF4-FFF2-40B4-BE49-F238E27FC236}">
                <a16:creationId xmlns:a16="http://schemas.microsoft.com/office/drawing/2014/main" id="{1F82B8F3-3489-4899-ACBB-60651CBAA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4793" y="1586947"/>
            <a:ext cx="6682413" cy="4460728"/>
          </a:xfrm>
          <a:prstGeom prst="rect">
            <a:avLst/>
          </a:prstGeom>
        </p:spPr>
      </p:pic>
    </p:spTree>
    <p:extLst>
      <p:ext uri="{BB962C8B-B14F-4D97-AF65-F5344CB8AC3E}">
        <p14:creationId xmlns:p14="http://schemas.microsoft.com/office/powerpoint/2010/main" val="1836086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aspects</a:t>
            </a:r>
            <a:endParaRPr lang="en-US" dirty="0"/>
          </a:p>
        </p:txBody>
      </p:sp>
      <p:sp>
        <p:nvSpPr>
          <p:cNvPr id="6" name="Content Placeholder 5"/>
          <p:cNvSpPr>
            <a:spLocks noGrp="1"/>
          </p:cNvSpPr>
          <p:nvPr>
            <p:ph idx="13"/>
          </p:nvPr>
        </p:nvSpPr>
        <p:spPr>
          <a:xfrm>
            <a:off x="797947" y="1390812"/>
            <a:ext cx="5647241" cy="4673587"/>
          </a:xfrm>
        </p:spPr>
        <p:txBody>
          <a:bodyPr/>
          <a:lstStyle/>
          <a:p>
            <a:endParaRPr lang="en-US" dirty="0"/>
          </a:p>
          <a:p>
            <a:pPr marL="285750" indent="-285750">
              <a:buFont typeface="Arial" panose="020B0604020202020204" pitchFamily="34" charset="0"/>
              <a:buChar char="•"/>
            </a:pPr>
            <a:r>
              <a:rPr lang="en-US" dirty="0"/>
              <a:t>Advices:</a:t>
            </a:r>
          </a:p>
          <a:p>
            <a:pPr marL="571500" lvl="1">
              <a:buFont typeface="Arial" panose="020B0604020202020204" pitchFamily="34" charset="0"/>
              <a:buChar char="•"/>
            </a:pPr>
            <a:r>
              <a:rPr lang="en-US" b="1" dirty="0">
                <a:solidFill>
                  <a:schemeClr val="accent1"/>
                </a:solidFill>
              </a:rPr>
              <a:t>@Around </a:t>
            </a:r>
            <a:r>
              <a:rPr lang="en-US" dirty="0"/>
              <a:t>– calls the aspect logic before, after or instead the execution of the intercepted method</a:t>
            </a:r>
          </a:p>
          <a:p>
            <a:pPr marL="571500" lvl="1">
              <a:buFont typeface="Arial" panose="020B0604020202020204" pitchFamily="34" charset="0"/>
              <a:buChar char="•"/>
            </a:pPr>
            <a:r>
              <a:rPr lang="en-US" b="1" dirty="0">
                <a:solidFill>
                  <a:schemeClr val="accent1"/>
                </a:solidFill>
              </a:rPr>
              <a:t>@Before </a:t>
            </a:r>
            <a:r>
              <a:rPr lang="en-US" dirty="0"/>
              <a:t>– calls the aspect logic before the execution of the intercepted method.</a:t>
            </a:r>
          </a:p>
          <a:p>
            <a:pPr marL="571500" lvl="1">
              <a:buFont typeface="Arial" panose="020B0604020202020204" pitchFamily="34" charset="0"/>
              <a:buChar char="•"/>
            </a:pPr>
            <a:r>
              <a:rPr lang="en-US" b="1" dirty="0">
                <a:solidFill>
                  <a:schemeClr val="accent1"/>
                </a:solidFill>
              </a:rPr>
              <a:t>@AfterReturning</a:t>
            </a:r>
            <a:r>
              <a:rPr lang="en-US" dirty="0"/>
              <a:t> – calls the aspect logic after the method successfully returns. The aspect method isn’t called if the intercepted method throws an exception. </a:t>
            </a:r>
          </a:p>
          <a:p>
            <a:pPr marL="571500" lvl="1">
              <a:buFont typeface="Arial" panose="020B0604020202020204" pitchFamily="34" charset="0"/>
              <a:buChar char="•"/>
            </a:pPr>
            <a:r>
              <a:rPr lang="en-US" b="1" dirty="0">
                <a:solidFill>
                  <a:schemeClr val="accent1"/>
                </a:solidFill>
              </a:rPr>
              <a:t>@AfterThrowing </a:t>
            </a:r>
            <a:r>
              <a:rPr lang="en-US" dirty="0"/>
              <a:t>– calls the aspect logic if the intercepted method throws an exception.</a:t>
            </a:r>
          </a:p>
          <a:p>
            <a:pPr marL="571500" lvl="1">
              <a:buFont typeface="Arial" panose="020B0604020202020204" pitchFamily="34" charset="0"/>
              <a:buChar char="•"/>
            </a:pPr>
            <a:r>
              <a:rPr lang="en-US" b="1" dirty="0">
                <a:solidFill>
                  <a:schemeClr val="accent1"/>
                </a:solidFill>
              </a:rPr>
              <a:t>@After </a:t>
            </a:r>
            <a:r>
              <a:rPr lang="en-US" dirty="0"/>
              <a:t>– calls the aspect logic always after the intercepted method execution, both if the method successfully returned or threw an exception.</a:t>
            </a:r>
          </a:p>
          <a:p>
            <a:pPr marL="285750" indent="-285750">
              <a:buFont typeface="Arial" panose="020B0604020202020204" pitchFamily="34" charset="0"/>
              <a:buChar char="•"/>
            </a:pPr>
            <a:endParaRPr lang="en-US" b="1" dirty="0">
              <a:solidFill>
                <a:srgbClr val="FF0000"/>
              </a:solidFill>
            </a:endParaRPr>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1304756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endParaRPr lang="en-GB" dirty="0"/>
          </a:p>
        </p:txBody>
      </p:sp>
      <p:sp>
        <p:nvSpPr>
          <p:cNvPr id="3" name="Content Placeholder 5">
            <a:extLst>
              <a:ext uri="{FF2B5EF4-FFF2-40B4-BE49-F238E27FC236}">
                <a16:creationId xmlns:a16="http://schemas.microsoft.com/office/drawing/2014/main" id="{C522C259-1AF8-40CB-BB39-96A25F5DC97A}"/>
              </a:ext>
            </a:extLst>
          </p:cNvPr>
          <p:cNvSpPr txBox="1">
            <a:spLocks/>
          </p:cNvSpPr>
          <p:nvPr/>
        </p:nvSpPr>
        <p:spPr>
          <a:xfrm>
            <a:off x="806824" y="1524019"/>
            <a:ext cx="5016927" cy="651460"/>
          </a:xfrm>
          <a:prstGeom prst="rect">
            <a:avLst/>
          </a:prstGeom>
        </p:spPr>
        <p:txBody>
          <a:bodyPr vert="horz" wrap="square" lIns="0" tIns="45720" rIns="91440" bIns="45720" rtlCol="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defTabSz="914400" rtl="0" eaLnBrk="1" latinLnBrk="0" hangingPunct="1">
              <a:lnSpc>
                <a:spcPct val="90000"/>
              </a:lnSpc>
              <a:spcBef>
                <a:spcPts val="500"/>
              </a:spcBef>
              <a:buClr>
                <a:srgbClr val="DE411B"/>
              </a:buClr>
              <a:buFont typeface="Wingdings" panose="05000000000000000000" pitchFamily="2" charset="2"/>
              <a:buChar char="§"/>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81ADB5"/>
              </a:buClr>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endParaRPr lang="en-US" dirty="0"/>
          </a:p>
        </p:txBody>
      </p:sp>
      <p:sp>
        <p:nvSpPr>
          <p:cNvPr id="4" name="Content Placeholder 5">
            <a:extLst>
              <a:ext uri="{FF2B5EF4-FFF2-40B4-BE49-F238E27FC236}">
                <a16:creationId xmlns:a16="http://schemas.microsoft.com/office/drawing/2014/main" id="{B8FDF9C8-8303-4BFA-A799-6B35B23913A6}"/>
              </a:ext>
            </a:extLst>
          </p:cNvPr>
          <p:cNvSpPr txBox="1">
            <a:spLocks/>
          </p:cNvSpPr>
          <p:nvPr/>
        </p:nvSpPr>
        <p:spPr>
          <a:xfrm>
            <a:off x="797947" y="1390812"/>
            <a:ext cx="5647241" cy="288694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a:p>
            <a:pPr marL="285750" indent="-285750">
              <a:buFont typeface="Arial" panose="020B0604020202020204" pitchFamily="34" charset="0"/>
              <a:buChar char="•"/>
            </a:pPr>
            <a:r>
              <a:rPr lang="en-US" sz="1400" dirty="0"/>
              <a:t>Spring in Action, by Craig Walls</a:t>
            </a:r>
          </a:p>
          <a:p>
            <a:pPr marL="285750" indent="-285750">
              <a:buFont typeface="Arial" panose="020B0604020202020204" pitchFamily="34" charset="0"/>
              <a:buChar char="•"/>
            </a:pPr>
            <a:r>
              <a:rPr lang="en-US" sz="1400" dirty="0" err="1">
                <a:hlinkClick r:id="rId2"/>
              </a:rPr>
              <a:t>Youtube</a:t>
            </a:r>
            <a:r>
              <a:rPr lang="en-US" sz="1400" dirty="0">
                <a:hlinkClick r:id="rId2"/>
              </a:rPr>
              <a:t> Spring playlist, by Laurentiu Spilca</a:t>
            </a:r>
            <a:endParaRPr lang="en-US" sz="1400" dirty="0"/>
          </a:p>
          <a:p>
            <a:pPr marL="285750" indent="-285750">
              <a:buFont typeface="Arial" panose="020B0604020202020204" pitchFamily="34" charset="0"/>
              <a:buChar char="•"/>
            </a:pPr>
            <a:r>
              <a:rPr lang="en-US" sz="1400" dirty="0"/>
              <a:t>Spring Aspect, by </a:t>
            </a:r>
            <a:r>
              <a:rPr lang="en-US" sz="1400" dirty="0" err="1"/>
              <a:t>Ramnivas</a:t>
            </a:r>
            <a:r>
              <a:rPr lang="en-US" sz="1400" dirty="0"/>
              <a:t> </a:t>
            </a:r>
            <a:r>
              <a:rPr lang="en-US" sz="1400" dirty="0" err="1"/>
              <a:t>Laddad</a:t>
            </a:r>
            <a:endParaRPr lang="en-US" sz="1400" dirty="0"/>
          </a:p>
          <a:p>
            <a:pPr marL="285750" indent="-285750">
              <a:buFont typeface="Arial" panose="020B0604020202020204" pitchFamily="34" charset="0"/>
              <a:buChar char="•"/>
            </a:pPr>
            <a:r>
              <a:rPr lang="en-US" sz="1400" dirty="0"/>
              <a:t>https://docs.spring.io/spring-framework/docs/current/spring-framework-reference/core.html#aop-ataspectj</a:t>
            </a:r>
          </a:p>
          <a:p>
            <a:pPr marL="285750" indent="-285750">
              <a:buFont typeface="Arial" panose="020B0604020202020204" pitchFamily="34" charset="0"/>
              <a:buChar char="•"/>
            </a:pPr>
            <a:endParaRPr lang="en-US" sz="1400" dirty="0"/>
          </a:p>
          <a:p>
            <a:pPr lvl="1" indent="0">
              <a:buFont typeface="Wingdings" panose="05000000000000000000" pitchFamily="2" charset="2"/>
              <a:buNone/>
            </a:pPr>
            <a:endParaRPr lang="en-US" sz="1400" dirty="0"/>
          </a:p>
          <a:p>
            <a:endParaRPr lang="en-US" sz="1400" dirty="0"/>
          </a:p>
          <a:p>
            <a:endParaRPr lang="en-US" sz="1400" dirty="0"/>
          </a:p>
        </p:txBody>
      </p:sp>
    </p:spTree>
    <p:extLst>
      <p:ext uri="{BB962C8B-B14F-4D97-AF65-F5344CB8AC3E}">
        <p14:creationId xmlns:p14="http://schemas.microsoft.com/office/powerpoint/2010/main" val="1250158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endParaRPr lang="en-GB" dirty="0"/>
          </a:p>
        </p:txBody>
      </p:sp>
      <p:pic>
        <p:nvPicPr>
          <p:cNvPr id="9" name="Picture 8" descr="A picture containing drawing&#10;&#10;Description automatically generated">
            <a:extLst>
              <a:ext uri="{FF2B5EF4-FFF2-40B4-BE49-F238E27FC236}">
                <a16:creationId xmlns:a16="http://schemas.microsoft.com/office/drawing/2014/main" id="{550BF0CD-4709-4C21-AA28-698083AD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726" y="1988598"/>
            <a:ext cx="3542190" cy="3542190"/>
          </a:xfrm>
          <a:prstGeom prst="rect">
            <a:avLst/>
          </a:prstGeom>
        </p:spPr>
      </p:pic>
    </p:spTree>
    <p:extLst>
      <p:ext uri="{BB962C8B-B14F-4D97-AF65-F5344CB8AC3E}">
        <p14:creationId xmlns:p14="http://schemas.microsoft.com/office/powerpoint/2010/main" val="1478874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21"/>
          </p:nvPr>
        </p:nvSpPr>
        <p:spPr/>
        <p:txBody>
          <a:bodyPr/>
          <a:lstStyle/>
          <a:p>
            <a:r>
              <a:rPr lang="en-GB" dirty="0"/>
              <a:t>DANIELA CIUPERCA</a:t>
            </a:r>
          </a:p>
        </p:txBody>
      </p:sp>
      <p:sp>
        <p:nvSpPr>
          <p:cNvPr id="7" name="TextBox 6">
            <a:extLst>
              <a:ext uri="{FF2B5EF4-FFF2-40B4-BE49-F238E27FC236}">
                <a16:creationId xmlns:a16="http://schemas.microsoft.com/office/drawing/2014/main" id="{52C1730E-3B1E-41C5-9ADE-8766D30D763F}"/>
              </a:ext>
            </a:extLst>
          </p:cNvPr>
          <p:cNvSpPr txBox="1"/>
          <p:nvPr/>
        </p:nvSpPr>
        <p:spPr>
          <a:xfrm>
            <a:off x="4838330" y="2494131"/>
            <a:ext cx="5790438" cy="830997"/>
          </a:xfrm>
          <a:prstGeom prst="rect">
            <a:avLst/>
          </a:prstGeom>
          <a:noFill/>
        </p:spPr>
        <p:txBody>
          <a:bodyPr wrap="square" rtlCol="0">
            <a:spAutoFit/>
          </a:bodyPr>
          <a:lstStyle/>
          <a:p>
            <a:pPr algn="r"/>
            <a:r>
              <a:rPr lang="en-US" sz="4800" b="1" dirty="0"/>
              <a:t>THANK YOU</a:t>
            </a:r>
          </a:p>
        </p:txBody>
      </p:sp>
    </p:spTree>
    <p:extLst>
      <p:ext uri="{BB962C8B-B14F-4D97-AF65-F5344CB8AC3E}">
        <p14:creationId xmlns:p14="http://schemas.microsoft.com/office/powerpoint/2010/main" val="1048977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endParaRPr lang="en-GB" dirty="0"/>
          </a:p>
        </p:txBody>
      </p:sp>
      <p:sp>
        <p:nvSpPr>
          <p:cNvPr id="3" name="Content Placeholder 2"/>
          <p:cNvSpPr>
            <a:spLocks noGrp="1"/>
          </p:cNvSpPr>
          <p:nvPr>
            <p:ph idx="14"/>
          </p:nvPr>
        </p:nvSpPr>
        <p:spPr/>
        <p:txBody>
          <a:bodyPr/>
          <a:lstStyle/>
          <a:p>
            <a:r>
              <a:rPr lang="en-US" sz="2000" dirty="0" err="1"/>
              <a:t>Ioc</a:t>
            </a:r>
            <a:r>
              <a:rPr lang="en-US" sz="2000" dirty="0"/>
              <a:t> and di</a:t>
            </a:r>
          </a:p>
          <a:p>
            <a:r>
              <a:rPr lang="en-US" sz="2000" dirty="0"/>
              <a:t>Bean scopes</a:t>
            </a:r>
          </a:p>
          <a:p>
            <a:r>
              <a:rPr lang="en-US" sz="2000" dirty="0"/>
              <a:t>Eager versus lazy instantiation</a:t>
            </a:r>
          </a:p>
          <a:p>
            <a:r>
              <a:rPr lang="en-US" sz="2000" dirty="0"/>
              <a:t>aspects</a:t>
            </a:r>
            <a:endParaRPr lang="en-US" sz="2000" dirty="0">
              <a:solidFill>
                <a:schemeClr val="tx1"/>
              </a:solidFill>
            </a:endParaRPr>
          </a:p>
        </p:txBody>
      </p:sp>
    </p:spTree>
    <p:extLst>
      <p:ext uri="{BB962C8B-B14F-4D97-AF65-F5344CB8AC3E}">
        <p14:creationId xmlns:p14="http://schemas.microsoft.com/office/powerpoint/2010/main" val="3334839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Ioc</a:t>
            </a:r>
            <a:r>
              <a:rPr lang="en-US" dirty="0"/>
              <a:t> and di</a:t>
            </a:r>
          </a:p>
        </p:txBody>
      </p:sp>
      <p:sp>
        <p:nvSpPr>
          <p:cNvPr id="6" name="Content Placeholder 5"/>
          <p:cNvSpPr>
            <a:spLocks noGrp="1"/>
          </p:cNvSpPr>
          <p:nvPr>
            <p:ph idx="13"/>
          </p:nvPr>
        </p:nvSpPr>
        <p:spPr>
          <a:xfrm>
            <a:off x="863082" y="1736836"/>
            <a:ext cx="10179728" cy="2114425"/>
          </a:xfrm>
        </p:spPr>
        <p:txBody>
          <a:bodyPr/>
          <a:lstStyle/>
          <a:p>
            <a:pPr marL="285750" indent="-285750">
              <a:buFont typeface="Arial" panose="020B0604020202020204" pitchFamily="34" charset="0"/>
              <a:buChar char="•"/>
            </a:pPr>
            <a:r>
              <a:rPr lang="en-US" b="1" dirty="0"/>
              <a:t>IoC</a:t>
            </a:r>
            <a:r>
              <a:rPr lang="en-US" dirty="0"/>
              <a:t> (Inversion of Control): a programming principle in which custom-written code receives the flow of control from a generic framework (also known as the Hollywood Principle - "Don't call us, we'll call you")</a:t>
            </a:r>
          </a:p>
          <a:p>
            <a:pPr marL="285750" indent="-285750">
              <a:buFont typeface="Arial" panose="020B0604020202020204" pitchFamily="34" charset="0"/>
              <a:buChar char="•"/>
            </a:pPr>
            <a:r>
              <a:rPr lang="en-US" dirty="0"/>
              <a:t>Inversion of Control is a key part of what makes a framework different to a library:</a:t>
            </a:r>
          </a:p>
          <a:p>
            <a:pPr marL="571500" lvl="1">
              <a:buFont typeface="Arial" panose="020B0604020202020204" pitchFamily="34" charset="0"/>
              <a:buChar char="•"/>
            </a:pPr>
            <a:r>
              <a:rPr lang="en-US" dirty="0"/>
              <a:t>a library is a set of functions that you can call. Each call does some work and returns control to the client.</a:t>
            </a:r>
          </a:p>
          <a:p>
            <a:pPr marL="571500" lvl="1">
              <a:buFont typeface="Arial" panose="020B0604020202020204" pitchFamily="34" charset="0"/>
              <a:buChar char="•"/>
            </a:pPr>
            <a:r>
              <a:rPr lang="en-US" dirty="0"/>
              <a:t>a framework has some abstract design, with more behavior built in. To use it, you need to insert your behavior into various places in the framework (by subclassing or by plugging in your own classes). The framework's code then calls your code at these points.</a:t>
            </a:r>
          </a:p>
          <a:p>
            <a:pPr marL="285750" indent="-285750">
              <a:buFont typeface="Arial" panose="020B0604020202020204" pitchFamily="34" charset="0"/>
              <a:buChar char="•"/>
            </a:pPr>
            <a:r>
              <a:rPr lang="en-US" b="1" dirty="0"/>
              <a:t>DI</a:t>
            </a:r>
            <a:r>
              <a:rPr lang="en-US" dirty="0"/>
              <a:t> (Dependency Injection): a technique based on IoC, used by Spring to set a value for a specific field or </a:t>
            </a:r>
            <a:r>
              <a:rPr lang="en-US"/>
              <a:t>parameter.</a:t>
            </a:r>
            <a:endParaRPr lang="en-US" dirty="0"/>
          </a:p>
        </p:txBody>
      </p:sp>
      <p:pic>
        <p:nvPicPr>
          <p:cNvPr id="4" name="Picture 3" descr="Diagram, timeline&#10;&#10;Description automatically generated">
            <a:extLst>
              <a:ext uri="{FF2B5EF4-FFF2-40B4-BE49-F238E27FC236}">
                <a16:creationId xmlns:a16="http://schemas.microsoft.com/office/drawing/2014/main" id="{0EB3F315-1D46-49A9-A844-2E8A9127CB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5921" y="3989634"/>
            <a:ext cx="5734050" cy="2181225"/>
          </a:xfrm>
          <a:prstGeom prst="rect">
            <a:avLst/>
          </a:prstGeom>
        </p:spPr>
      </p:pic>
    </p:spTree>
    <p:extLst>
      <p:ext uri="{BB962C8B-B14F-4D97-AF65-F5344CB8AC3E}">
        <p14:creationId xmlns:p14="http://schemas.microsoft.com/office/powerpoint/2010/main" val="675388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Ioc</a:t>
            </a:r>
            <a:r>
              <a:rPr lang="en-US" dirty="0"/>
              <a:t> and di</a:t>
            </a:r>
          </a:p>
        </p:txBody>
      </p:sp>
      <p:pic>
        <p:nvPicPr>
          <p:cNvPr id="9" name="Picture 8" descr="Diagram&#10;&#10;Description automatically generated">
            <a:extLst>
              <a:ext uri="{FF2B5EF4-FFF2-40B4-BE49-F238E27FC236}">
                <a16:creationId xmlns:a16="http://schemas.microsoft.com/office/drawing/2014/main" id="{9D1E5600-DA1C-4A72-B7CD-0A50A569FB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7101" y="1461097"/>
            <a:ext cx="6397798" cy="4642152"/>
          </a:xfrm>
          <a:prstGeom prst="rect">
            <a:avLst/>
          </a:prstGeom>
        </p:spPr>
      </p:pic>
    </p:spTree>
    <p:extLst>
      <p:ext uri="{BB962C8B-B14F-4D97-AF65-F5344CB8AC3E}">
        <p14:creationId xmlns:p14="http://schemas.microsoft.com/office/powerpoint/2010/main" val="951846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Bean scopes</a:t>
            </a:r>
            <a:endParaRPr lang="en-US" dirty="0"/>
          </a:p>
        </p:txBody>
      </p:sp>
      <p:sp>
        <p:nvSpPr>
          <p:cNvPr id="6" name="Content Placeholder 5"/>
          <p:cNvSpPr>
            <a:spLocks noGrp="1"/>
          </p:cNvSpPr>
          <p:nvPr>
            <p:ph idx="13"/>
          </p:nvPr>
        </p:nvSpPr>
        <p:spPr>
          <a:xfrm>
            <a:off x="797947" y="1390812"/>
            <a:ext cx="5647241" cy="3574312"/>
          </a:xfrm>
        </p:spPr>
        <p:txBody>
          <a:bodyPr/>
          <a:lstStyle/>
          <a:p>
            <a:endParaRPr lang="en-US" dirty="0"/>
          </a:p>
          <a:p>
            <a:pPr marL="285750" indent="-285750">
              <a:buFont typeface="Arial" panose="020B0604020202020204" pitchFamily="34" charset="0"/>
              <a:buChar char="•"/>
            </a:pPr>
            <a:r>
              <a:rPr lang="en-US" dirty="0"/>
              <a:t>Simple bean scopes:</a:t>
            </a:r>
          </a:p>
          <a:p>
            <a:pPr marL="571500" lvl="1">
              <a:buFont typeface="Arial" panose="020B0604020202020204" pitchFamily="34" charset="0"/>
              <a:buChar char="•"/>
            </a:pPr>
            <a:r>
              <a:rPr lang="en-US" dirty="0"/>
              <a:t>singleton</a:t>
            </a:r>
          </a:p>
          <a:p>
            <a:pPr marL="571500" lvl="1">
              <a:buFont typeface="Arial" panose="020B0604020202020204" pitchFamily="34" charset="0"/>
              <a:buChar char="•"/>
            </a:pPr>
            <a:r>
              <a:rPr lang="en-US" dirty="0"/>
              <a:t>prototype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Web aware bean scopes:</a:t>
            </a:r>
          </a:p>
          <a:p>
            <a:pPr marL="571500" lvl="1">
              <a:buFont typeface="Arial" panose="020B0604020202020204" pitchFamily="34" charset="0"/>
              <a:buChar char="•"/>
            </a:pPr>
            <a:r>
              <a:rPr lang="en-US" dirty="0"/>
              <a:t>request</a:t>
            </a:r>
          </a:p>
          <a:p>
            <a:pPr marL="571500" lvl="1">
              <a:buFont typeface="Arial" panose="020B0604020202020204" pitchFamily="34" charset="0"/>
              <a:buChar char="•"/>
            </a:pPr>
            <a:r>
              <a:rPr lang="en-US" dirty="0"/>
              <a:t>session</a:t>
            </a:r>
          </a:p>
          <a:p>
            <a:pPr marL="571500" lvl="1">
              <a:buFont typeface="Arial" panose="020B0604020202020204" pitchFamily="34" charset="0"/>
              <a:buChar char="•"/>
            </a:pPr>
            <a:r>
              <a:rPr lang="en-US" dirty="0"/>
              <a:t>application</a:t>
            </a:r>
          </a:p>
          <a:p>
            <a:pPr lvl="1" indent="0">
              <a:buNone/>
            </a:pPr>
            <a:endParaRPr lang="en-US" dirty="0"/>
          </a:p>
          <a:p>
            <a:endParaRPr lang="en-US" dirty="0"/>
          </a:p>
          <a:p>
            <a:endParaRPr lang="en-US" dirty="0"/>
          </a:p>
        </p:txBody>
      </p:sp>
    </p:spTree>
    <p:extLst>
      <p:ext uri="{BB962C8B-B14F-4D97-AF65-F5344CB8AC3E}">
        <p14:creationId xmlns:p14="http://schemas.microsoft.com/office/powerpoint/2010/main" val="1393721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Singleton scope</a:t>
            </a:r>
            <a:endParaRPr lang="en-US" dirty="0"/>
          </a:p>
        </p:txBody>
      </p:sp>
      <p:sp>
        <p:nvSpPr>
          <p:cNvPr id="6" name="Content Placeholder 5"/>
          <p:cNvSpPr>
            <a:spLocks noGrp="1"/>
          </p:cNvSpPr>
          <p:nvPr>
            <p:ph idx="13"/>
          </p:nvPr>
        </p:nvSpPr>
        <p:spPr>
          <a:xfrm>
            <a:off x="797947" y="1390812"/>
            <a:ext cx="5647241" cy="2908489"/>
          </a:xfrm>
        </p:spPr>
        <p:txBody>
          <a:bodyPr/>
          <a:lstStyle/>
          <a:p>
            <a:endParaRPr lang="en-US" dirty="0"/>
          </a:p>
          <a:p>
            <a:pPr marL="285750" indent="-285750">
              <a:buFont typeface="Arial" panose="020B0604020202020204" pitchFamily="34" charset="0"/>
              <a:buChar char="•"/>
            </a:pPr>
            <a:r>
              <a:rPr lang="en-US" dirty="0"/>
              <a:t>Singleton beans:</a:t>
            </a:r>
          </a:p>
          <a:p>
            <a:pPr marL="571500" lvl="1">
              <a:buFont typeface="Arial" panose="020B0604020202020204" pitchFamily="34" charset="0"/>
              <a:buChar char="•"/>
            </a:pPr>
            <a:r>
              <a:rPr lang="en-US" dirty="0"/>
              <a:t>the default Spring bean scope</a:t>
            </a:r>
          </a:p>
          <a:p>
            <a:pPr marL="571500" lvl="1">
              <a:buFont typeface="Arial" panose="020B0604020202020204" pitchFamily="34" charset="0"/>
              <a:buChar char="•"/>
            </a:pPr>
            <a:r>
              <a:rPr lang="en-US" dirty="0"/>
              <a:t>one instance per Spring context</a:t>
            </a:r>
          </a:p>
          <a:p>
            <a:pPr marL="571500" lvl="1">
              <a:buFont typeface="Arial" panose="020B0604020202020204" pitchFamily="34" charset="0"/>
              <a:buChar char="•"/>
            </a:pPr>
            <a:r>
              <a:rPr lang="en-US" dirty="0"/>
              <a:t>used for immutable beans because they are shared among multiple concerns</a:t>
            </a:r>
          </a:p>
          <a:p>
            <a:pPr marL="571500" lvl="1">
              <a:buFont typeface="Arial" panose="020B0604020202020204" pitchFamily="34" charset="0"/>
              <a:buChar char="•"/>
            </a:pPr>
            <a:r>
              <a:rPr lang="en-US" dirty="0" err="1"/>
              <a:t>autowiring</a:t>
            </a:r>
            <a:r>
              <a:rPr lang="en-US" dirty="0"/>
              <a:t> by constructor helps obtaining immutable beans</a:t>
            </a:r>
          </a:p>
          <a:p>
            <a:pPr lvl="1" indent="0">
              <a:buNone/>
            </a:pPr>
            <a:endParaRPr lang="en-US" dirty="0"/>
          </a:p>
          <a:p>
            <a:endParaRPr lang="en-US" dirty="0"/>
          </a:p>
          <a:p>
            <a:endParaRPr lang="en-US" dirty="0"/>
          </a:p>
        </p:txBody>
      </p:sp>
    </p:spTree>
    <p:extLst>
      <p:ext uri="{BB962C8B-B14F-4D97-AF65-F5344CB8AC3E}">
        <p14:creationId xmlns:p14="http://schemas.microsoft.com/office/powerpoint/2010/main" val="2127095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Prototype scope</a:t>
            </a:r>
            <a:endParaRPr lang="en-US" dirty="0"/>
          </a:p>
        </p:txBody>
      </p:sp>
      <p:sp>
        <p:nvSpPr>
          <p:cNvPr id="6" name="Content Placeholder 5"/>
          <p:cNvSpPr>
            <a:spLocks noGrp="1"/>
          </p:cNvSpPr>
          <p:nvPr>
            <p:ph idx="13"/>
          </p:nvPr>
        </p:nvSpPr>
        <p:spPr>
          <a:xfrm>
            <a:off x="797947" y="1390812"/>
            <a:ext cx="5647241" cy="2822824"/>
          </a:xfrm>
        </p:spPr>
        <p:txBody>
          <a:bodyPr/>
          <a:lstStyle/>
          <a:p>
            <a:endParaRPr lang="en-US" dirty="0"/>
          </a:p>
          <a:p>
            <a:pPr marL="285750" indent="-285750">
              <a:buFont typeface="Arial" panose="020B0604020202020204" pitchFamily="34" charset="0"/>
              <a:buChar char="•"/>
            </a:pPr>
            <a:r>
              <a:rPr lang="en-US" dirty="0"/>
              <a:t>Prototype beans:</a:t>
            </a:r>
          </a:p>
          <a:p>
            <a:pPr marL="571500" lvl="1">
              <a:buFont typeface="Arial" panose="020B0604020202020204" pitchFamily="34" charset="0"/>
              <a:buChar char="•"/>
            </a:pPr>
            <a:r>
              <a:rPr lang="en-US" dirty="0"/>
              <a:t>one instance per every usage of the bean</a:t>
            </a:r>
          </a:p>
          <a:p>
            <a:pPr marL="571500" lvl="1">
              <a:buFont typeface="Arial" panose="020B0604020202020204" pitchFamily="34" charset="0"/>
              <a:buChar char="•"/>
            </a:pPr>
            <a:r>
              <a:rPr lang="en-US" dirty="0"/>
              <a:t>may be mutable</a:t>
            </a:r>
          </a:p>
          <a:p>
            <a:pPr marL="571500" lvl="1">
              <a:buFont typeface="Arial" panose="020B0604020202020204" pitchFamily="34" charset="0"/>
              <a:buChar char="•"/>
            </a:pPr>
            <a:r>
              <a:rPr lang="en-US" dirty="0"/>
              <a:t>@Scope(BeanDefinition.SCOPE_PROTOTYPE)</a:t>
            </a:r>
          </a:p>
          <a:p>
            <a:pPr marL="571500" lvl="1">
              <a:buFont typeface="Arial" panose="020B0604020202020204" pitchFamily="34" charset="0"/>
              <a:buChar char="•"/>
            </a:pPr>
            <a:r>
              <a:rPr lang="en-US" dirty="0"/>
              <a:t>don’t inject a prototype bean into a singleton bean (the prototype bean will be created only once)</a:t>
            </a:r>
          </a:p>
          <a:p>
            <a:pPr lvl="1" indent="0">
              <a:buNone/>
            </a:pPr>
            <a:endParaRPr lang="en-US" dirty="0"/>
          </a:p>
          <a:p>
            <a:endParaRPr lang="en-US" dirty="0"/>
          </a:p>
          <a:p>
            <a:endParaRPr lang="en-US" dirty="0"/>
          </a:p>
        </p:txBody>
      </p:sp>
    </p:spTree>
    <p:extLst>
      <p:ext uri="{BB962C8B-B14F-4D97-AF65-F5344CB8AC3E}">
        <p14:creationId xmlns:p14="http://schemas.microsoft.com/office/powerpoint/2010/main" val="2544710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Eager versus lazy instantiation</a:t>
            </a:r>
          </a:p>
        </p:txBody>
      </p:sp>
      <p:sp>
        <p:nvSpPr>
          <p:cNvPr id="6" name="Content Placeholder 5"/>
          <p:cNvSpPr>
            <a:spLocks noGrp="1"/>
          </p:cNvSpPr>
          <p:nvPr>
            <p:ph idx="13"/>
          </p:nvPr>
        </p:nvSpPr>
        <p:spPr>
          <a:xfrm>
            <a:off x="797947" y="1390812"/>
            <a:ext cx="5771529" cy="4486205"/>
          </a:xfrm>
        </p:spPr>
        <p:txBody>
          <a:bodyPr/>
          <a:lstStyle/>
          <a:p>
            <a:endParaRPr lang="en-US" dirty="0"/>
          </a:p>
          <a:p>
            <a:pPr lvl="1" indent="0">
              <a:buNone/>
            </a:pPr>
            <a:endParaRPr lang="en-US" dirty="0"/>
          </a:p>
          <a:p>
            <a:endParaRPr lang="en-US" dirty="0"/>
          </a:p>
          <a:p>
            <a:endParaRPr lang="en-US" dirty="0"/>
          </a:p>
          <a:p>
            <a:endParaRPr lang="en-US" dirty="0"/>
          </a:p>
        </p:txBody>
      </p:sp>
      <p:sp>
        <p:nvSpPr>
          <p:cNvPr id="4" name="Content Placeholder 5">
            <a:extLst>
              <a:ext uri="{FF2B5EF4-FFF2-40B4-BE49-F238E27FC236}">
                <a16:creationId xmlns:a16="http://schemas.microsoft.com/office/drawing/2014/main" id="{13045584-52E4-4131-BFA9-8B4E8E048638}"/>
              </a:ext>
            </a:extLst>
          </p:cNvPr>
          <p:cNvSpPr txBox="1">
            <a:spLocks/>
          </p:cNvSpPr>
          <p:nvPr/>
        </p:nvSpPr>
        <p:spPr>
          <a:xfrm>
            <a:off x="797947" y="1390812"/>
            <a:ext cx="5647241" cy="4198585"/>
          </a:xfrm>
          <a:prstGeom prst="rect">
            <a:avLst/>
          </a:prstGeom>
        </p:spPr>
        <p:txBody>
          <a:bodyPr vert="horz" wrap="square" lIns="0" tIns="45720" rIns="91440" bIns="45720" rtlCol="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defTabSz="914400" rtl="0" eaLnBrk="1" latinLnBrk="0" hangingPunct="1">
              <a:lnSpc>
                <a:spcPct val="90000"/>
              </a:lnSpc>
              <a:spcBef>
                <a:spcPts val="500"/>
              </a:spcBef>
              <a:buClr>
                <a:srgbClr val="DE411B"/>
              </a:buClr>
              <a:buFont typeface="Wingdings" panose="05000000000000000000" pitchFamily="2" charset="2"/>
              <a:buChar char="§"/>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81ADB5"/>
              </a:buClr>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285750" indent="-285750">
              <a:buFont typeface="Arial" panose="020B0604020202020204" pitchFamily="34" charset="0"/>
              <a:buChar char="•"/>
            </a:pPr>
            <a:r>
              <a:rPr lang="en-US" dirty="0"/>
              <a:t>Eager instantiation: </a:t>
            </a:r>
          </a:p>
          <a:p>
            <a:pPr marL="571500" lvl="1">
              <a:buFont typeface="Arial" panose="020B0604020202020204" pitchFamily="34" charset="0"/>
              <a:buChar char="•"/>
            </a:pPr>
            <a:r>
              <a:rPr lang="en-US" dirty="0"/>
              <a:t>Spring creates the bean when the context is created</a:t>
            </a:r>
          </a:p>
          <a:p>
            <a:pPr marL="571500" lvl="1">
              <a:buFont typeface="Arial" panose="020B0604020202020204" pitchFamily="34" charset="0"/>
              <a:buChar char="•"/>
            </a:pPr>
            <a:r>
              <a:rPr lang="en-US" dirty="0"/>
              <a:t>default approach</a:t>
            </a:r>
          </a:p>
          <a:p>
            <a:pPr marL="571500" lvl="1">
              <a:buFont typeface="Arial" panose="020B0604020202020204" pitchFamily="34" charset="0"/>
              <a:buChar char="•"/>
            </a:pPr>
            <a:r>
              <a:rPr lang="en-US" dirty="0"/>
              <a:t>better performance</a:t>
            </a:r>
          </a:p>
          <a:p>
            <a:pPr marL="571500" lvl="1">
              <a:buFont typeface="Arial" panose="020B0604020202020204" pitchFamily="34" charset="0"/>
              <a:buChar char="•"/>
            </a:pPr>
            <a:r>
              <a:rPr lang="en-US" dirty="0"/>
              <a:t>fail-fast approach for bean creation</a:t>
            </a:r>
          </a:p>
          <a:p>
            <a:pPr marL="571500" lvl="1">
              <a:buFont typeface="Arial" panose="020B0604020202020204" pitchFamily="34" charset="0"/>
              <a:buChar char="•"/>
            </a:pPr>
            <a:endParaRPr lang="en-US" dirty="0"/>
          </a:p>
          <a:p>
            <a:pPr marL="285750" indent="-285750">
              <a:buFont typeface="Arial" panose="020B0604020202020204" pitchFamily="34" charset="0"/>
              <a:buChar char="•"/>
            </a:pPr>
            <a:r>
              <a:rPr lang="en-US" dirty="0"/>
              <a:t>Lazy instantiation: </a:t>
            </a:r>
          </a:p>
          <a:p>
            <a:pPr marL="571500" lvl="1">
              <a:buFont typeface="Arial" panose="020B0604020202020204" pitchFamily="34" charset="0"/>
              <a:buChar char="•"/>
            </a:pPr>
            <a:r>
              <a:rPr lang="en-US" dirty="0"/>
              <a:t>Spring creates the bean when it is first needed</a:t>
            </a:r>
          </a:p>
          <a:p>
            <a:pPr marL="571500" lvl="1">
              <a:buFont typeface="Arial" panose="020B0604020202020204" pitchFamily="34" charset="0"/>
              <a:buChar char="•"/>
            </a:pPr>
            <a:r>
              <a:rPr lang="en-US" dirty="0"/>
              <a:t>@Lazy</a:t>
            </a:r>
          </a:p>
          <a:p>
            <a:pPr marL="571500" lvl="1">
              <a:buFont typeface="Arial" panose="020B0604020202020204" pitchFamily="34" charset="0"/>
              <a:buChar char="•"/>
            </a:pPr>
            <a:r>
              <a:rPr lang="en-US" dirty="0"/>
              <a:t>avoids creation of unnecessary beans for certain parts of the application</a:t>
            </a:r>
          </a:p>
          <a:p>
            <a:pPr lvl="1" indent="0">
              <a:buFont typeface="Wingdings" panose="05000000000000000000" pitchFamily="2" charset="2"/>
              <a:buNone/>
            </a:pPr>
            <a:endParaRPr lang="en-US" dirty="0"/>
          </a:p>
          <a:p>
            <a:endParaRPr lang="en-US" dirty="0"/>
          </a:p>
          <a:p>
            <a:endParaRPr lang="en-US" dirty="0"/>
          </a:p>
        </p:txBody>
      </p:sp>
    </p:spTree>
    <p:extLst>
      <p:ext uri="{BB962C8B-B14F-4D97-AF65-F5344CB8AC3E}">
        <p14:creationId xmlns:p14="http://schemas.microsoft.com/office/powerpoint/2010/main" val="2629388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aspects</a:t>
            </a:r>
            <a:endParaRPr lang="en-US" dirty="0"/>
          </a:p>
        </p:txBody>
      </p:sp>
      <p:sp>
        <p:nvSpPr>
          <p:cNvPr id="6" name="Content Placeholder 5"/>
          <p:cNvSpPr>
            <a:spLocks noGrp="1"/>
          </p:cNvSpPr>
          <p:nvPr>
            <p:ph idx="13"/>
          </p:nvPr>
        </p:nvSpPr>
        <p:spPr>
          <a:xfrm>
            <a:off x="797947" y="1390812"/>
            <a:ext cx="5647241" cy="3703065"/>
          </a:xfrm>
        </p:spPr>
        <p:txBody>
          <a:bodyPr/>
          <a:lstStyle/>
          <a:p>
            <a:endParaRPr lang="en-US" dirty="0"/>
          </a:p>
          <a:p>
            <a:pPr marL="285750" indent="-285750">
              <a:buFont typeface="Arial" panose="020B0604020202020204" pitchFamily="34" charset="0"/>
              <a:buChar char="•"/>
            </a:pPr>
            <a:r>
              <a:rPr lang="en-US" dirty="0"/>
              <a:t>AOP (Aspect Oriented Programming)</a:t>
            </a:r>
          </a:p>
          <a:p>
            <a:pPr marL="285750" indent="-285750">
              <a:buFont typeface="Arial" panose="020B0604020202020204" pitchFamily="34" charset="0"/>
              <a:buChar char="•"/>
            </a:pPr>
            <a:r>
              <a:rPr lang="en-US" dirty="0"/>
              <a:t>a way in which a framework intercepts methods calls and possibly alters the execution of methods</a:t>
            </a:r>
          </a:p>
          <a:p>
            <a:pPr marL="285750" indent="-285750">
              <a:buFont typeface="Arial" panose="020B0604020202020204" pitchFamily="34" charset="0"/>
              <a:buChar char="•"/>
            </a:pPr>
            <a:r>
              <a:rPr lang="en-US" dirty="0"/>
              <a:t>decouples the code</a:t>
            </a:r>
          </a:p>
          <a:p>
            <a:pPr marL="285750" indent="-285750">
              <a:buFont typeface="Arial" panose="020B0604020202020204" pitchFamily="34" charset="0"/>
              <a:buChar char="•"/>
            </a:pPr>
            <a:r>
              <a:rPr lang="en-US" dirty="0"/>
              <a:t>modularization of cross cutting concerns</a:t>
            </a:r>
          </a:p>
          <a:p>
            <a:pPr marL="285750" indent="-285750">
              <a:buFont typeface="Arial" panose="020B0604020202020204" pitchFamily="34" charset="0"/>
              <a:buChar char="•"/>
            </a:pPr>
            <a:r>
              <a:rPr lang="en-US" dirty="0"/>
              <a:t>some Spring implementations of aspects:</a:t>
            </a:r>
          </a:p>
          <a:p>
            <a:pPr marL="571500" lvl="1">
              <a:buFont typeface="Arial" panose="020B0604020202020204" pitchFamily="34" charset="0"/>
              <a:buChar char="•"/>
            </a:pPr>
            <a:r>
              <a:rPr lang="en-US" dirty="0"/>
              <a:t>transactions</a:t>
            </a:r>
          </a:p>
          <a:p>
            <a:pPr marL="571500" lvl="1">
              <a:buFont typeface="Arial" panose="020B0604020202020204" pitchFamily="34" charset="0"/>
              <a:buChar char="•"/>
            </a:pPr>
            <a:r>
              <a:rPr lang="en-US" dirty="0"/>
              <a:t>security</a:t>
            </a:r>
          </a:p>
          <a:p>
            <a:pPr marL="571500" lvl="1">
              <a:buFont typeface="Arial" panose="020B0604020202020204" pitchFamily="34" charset="0"/>
              <a:buChar char="•"/>
            </a:pPr>
            <a:r>
              <a:rPr lang="en-US" dirty="0"/>
              <a:t>caching</a:t>
            </a:r>
          </a:p>
          <a:p>
            <a:endParaRPr lang="en-US" dirty="0"/>
          </a:p>
          <a:p>
            <a:endParaRPr lang="en-US" dirty="0"/>
          </a:p>
        </p:txBody>
      </p:sp>
      <p:pic>
        <p:nvPicPr>
          <p:cNvPr id="7" name="Picture 6" descr="A picture containing chart&#10;&#10;Description automatically generated">
            <a:extLst>
              <a:ext uri="{FF2B5EF4-FFF2-40B4-BE49-F238E27FC236}">
                <a16:creationId xmlns:a16="http://schemas.microsoft.com/office/drawing/2014/main" id="{BADC770A-5E6D-4AC6-8397-DB0E1CD73C7D}"/>
              </a:ext>
            </a:extLst>
          </p:cNvPr>
          <p:cNvPicPr>
            <a:picLocks noChangeAspect="1"/>
          </p:cNvPicPr>
          <p:nvPr/>
        </p:nvPicPr>
        <p:blipFill rotWithShape="1">
          <a:blip r:embed="rId2">
            <a:extLst>
              <a:ext uri="{28A0092B-C50C-407E-A947-70E740481C1C}">
                <a14:useLocalDpi xmlns:a14="http://schemas.microsoft.com/office/drawing/2010/main" val="0"/>
              </a:ext>
            </a:extLst>
          </a:blip>
          <a:srcRect t="10372"/>
          <a:stretch/>
        </p:blipFill>
        <p:spPr>
          <a:xfrm>
            <a:off x="6445188" y="1477054"/>
            <a:ext cx="5342216" cy="3703066"/>
          </a:xfrm>
          <a:prstGeom prst="rect">
            <a:avLst/>
          </a:prstGeom>
        </p:spPr>
      </p:pic>
    </p:spTree>
    <p:extLst>
      <p:ext uri="{BB962C8B-B14F-4D97-AF65-F5344CB8AC3E}">
        <p14:creationId xmlns:p14="http://schemas.microsoft.com/office/powerpoint/2010/main" val="1436693872"/>
      </p:ext>
    </p:extLst>
  </p:cSld>
  <p:clrMapOvr>
    <a:masterClrMapping/>
  </p:clrMapOvr>
</p:sld>
</file>

<file path=ppt/theme/theme1.xml><?xml version="1.0" encoding="utf-8"?>
<a:theme xmlns:a="http://schemas.openxmlformats.org/drawingml/2006/main" name="Endava PPT slides">
  <a:themeElements>
    <a:clrScheme name="Endava colors">
      <a:dk1>
        <a:srgbClr val="000000"/>
      </a:dk1>
      <a:lt1>
        <a:srgbClr val="FFFFFF"/>
      </a:lt1>
      <a:dk2>
        <a:srgbClr val="BDBEC0"/>
      </a:dk2>
      <a:lt2>
        <a:srgbClr val="FFFFFF"/>
      </a:lt2>
      <a:accent1>
        <a:srgbClr val="DF411C"/>
      </a:accent1>
      <a:accent2>
        <a:srgbClr val="000000"/>
      </a:accent2>
      <a:accent3>
        <a:srgbClr val="E8775C"/>
      </a:accent3>
      <a:accent4>
        <a:srgbClr val="7F878B"/>
      </a:accent4>
      <a:accent5>
        <a:srgbClr val="252729"/>
      </a:accent5>
      <a:accent6>
        <a:srgbClr val="000000"/>
      </a:accent6>
      <a:hlink>
        <a:srgbClr val="DF411C"/>
      </a:hlink>
      <a:folHlink>
        <a:srgbClr val="000000"/>
      </a:folHlink>
    </a:clrScheme>
    <a:fontScheme name="Endava standard fo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August2016" id="{8759937A-5D00-4C83-80D3-05A5A75A846C}" vid="{73A0825B-A9DC-4B49-80BD-44022E3E56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96496F0502D74BB4A164540D9F4E20" ma:contentTypeVersion="9" ma:contentTypeDescription="Create a new document." ma:contentTypeScope="" ma:versionID="dd0aab780523660e9a93d68eaca1d4c8">
  <xsd:schema xmlns:xsd="http://www.w3.org/2001/XMLSchema" xmlns:xs="http://www.w3.org/2001/XMLSchema" xmlns:p="http://schemas.microsoft.com/office/2006/metadata/properties" xmlns:ns2="e46040f1-2c7b-4e77-93af-f395b8cc6f01" xmlns:ns3="d55f746a-da14-4add-a151-1520bd7cadf3" targetNamespace="http://schemas.microsoft.com/office/2006/metadata/properties" ma:root="true" ma:fieldsID="874e7951cf76d627ae71890a9b9db7ad" ns2:_="" ns3:_="">
    <xsd:import namespace="e46040f1-2c7b-4e77-93af-f395b8cc6f01"/>
    <xsd:import namespace="d55f746a-da14-4add-a151-1520bd7cad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6040f1-2c7b-4e77-93af-f395b8cc6f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5f746a-da14-4add-a151-1520bd7cadf3"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FA9211-2F7A-4151-ABCC-07C1059648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6040f1-2c7b-4e77-93af-f395b8cc6f01"/>
    <ds:schemaRef ds:uri="d55f746a-da14-4add-a151-1520bd7cad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E70423-9FE9-4B65-9BE2-E34FCE1BD5F6}">
  <ds:schemaRefs>
    <ds:schemaRef ds:uri="http://purl.org/dc/terms/"/>
    <ds:schemaRef ds:uri="http://purl.org/dc/dcmitype/"/>
    <ds:schemaRef ds:uri="http://purl.org/dc/elements/1.1/"/>
    <ds:schemaRef ds:uri="http://schemas.microsoft.com/office/2006/documentManagement/types"/>
    <ds:schemaRef ds:uri="http://schemas.microsoft.com/office/2006/metadata/properties"/>
    <ds:schemaRef ds:uri="4e7e4dd7-87a7-44ed-a117-880e36b8a711"/>
    <ds:schemaRef ds:uri="http://schemas.openxmlformats.org/package/2006/metadata/core-properties"/>
    <ds:schemaRef ds:uri="http://schemas.microsoft.com/office/infopath/2007/PartnerControls"/>
    <ds:schemaRef ds:uri="http://www.w3.org/XML/1998/namespace"/>
    <ds:schemaRef ds:uri="9a90466d-298e-42c6-9514-fada4205df45"/>
    <ds:schemaRef ds:uri="b00bdadb-5151-4b9a-bcb6-794e3648a446"/>
  </ds:schemaRefs>
</ds:datastoreItem>
</file>

<file path=customXml/itemProps3.xml><?xml version="1.0" encoding="utf-8"?>
<ds:datastoreItem xmlns:ds="http://schemas.openxmlformats.org/officeDocument/2006/customXml" ds:itemID="{F42C2D96-7AE6-498C-A65A-58BFE51032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PPT-template-August2016</Template>
  <TotalTime>2794</TotalTime>
  <Words>676</Words>
  <Application>Microsoft Office PowerPoint</Application>
  <PresentationFormat>Widescreen</PresentationFormat>
  <Paragraphs>111</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Endava PPT slides</vt:lpstr>
      <vt:lpstr>Web technologies using java</vt:lpstr>
      <vt:lpstr>agenda</vt:lpstr>
      <vt:lpstr>Ioc and di</vt:lpstr>
      <vt:lpstr>Ioc and di</vt:lpstr>
      <vt:lpstr>Bean scopes</vt:lpstr>
      <vt:lpstr>Singleton scope</vt:lpstr>
      <vt:lpstr>Prototype scope</vt:lpstr>
      <vt:lpstr>Eager versus lazy instantiation</vt:lpstr>
      <vt:lpstr>aspects</vt:lpstr>
      <vt:lpstr>aspects</vt:lpstr>
      <vt:lpstr>aspects</vt:lpstr>
      <vt:lpstr>aspects</vt:lpstr>
      <vt:lpstr>aspects</vt:lpstr>
      <vt:lpstr>bibliography</vt:lpstr>
      <vt:lpstr>Q&amp;A</vt:lpstr>
      <vt:lpstr>PowerPoint Presentation</vt:lpstr>
    </vt:vector>
  </TitlesOfParts>
  <Company>Endava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use colour for keywords</dc:title>
  <dc:creator>Ana Maria Scridon</dc:creator>
  <cp:lastModifiedBy>Daniela Mihaela Ciuperca</cp:lastModifiedBy>
  <cp:revision>272</cp:revision>
  <cp:lastPrinted>2015-07-09T12:46:33Z</cp:lastPrinted>
  <dcterms:created xsi:type="dcterms:W3CDTF">2017-02-27T09:06:14Z</dcterms:created>
  <dcterms:modified xsi:type="dcterms:W3CDTF">2021-11-10T13:01:47Z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0x010100A796496F0502D74BB4A164540D9F4E20</vt:lpwstr>
  </property>
  <property fmtid="{D5CDD505-2E9C-101B-9397-08002B2CF9AE}" pid="3" name="_dlc_DocIdItemGuid">
    <vt:lpwstr>0fa16cee-d055-4cfb-a04f-da5a647cef96</vt:lpwstr>
  </property>
  <property fmtid="{D5CDD505-2E9C-101B-9397-08002B2CF9AE}" pid="4" name="TaskStatus">
    <vt:lpwstr>Not Started</vt:lpwstr>
  </property>
  <property fmtid="{D5CDD505-2E9C-101B-9397-08002B2CF9AE}" pid="5" name="_dlc_policyId">
    <vt:lpwstr/>
  </property>
  <property fmtid="{D5CDD505-2E9C-101B-9397-08002B2CF9AE}" pid="6" name="StartDate">
    <vt:lpwstr>2019-09-13T08:00:22Z</vt:lpwstr>
  </property>
  <property fmtid="{D5CDD505-2E9C-101B-9397-08002B2CF9AE}" pid="7" name="ItemRetentionFormula">
    <vt:lpwstr/>
  </property>
  <property fmtid="{D5CDD505-2E9C-101B-9397-08002B2CF9AE}" pid="8" name="Priority">
    <vt:lpwstr>(2) Normal</vt:lpwstr>
  </property>
</Properties>
</file>